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ustria"/>
      <p:regular r:id="rId24"/>
    </p:embeddedFont>
    <p:embeddedFont>
      <p:font typeface="Cambria Math"/>
      <p:regular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12725D-511C-46E1-9928-5C2220D9DDCA}">
  <a:tblStyle styleId="{0E12725D-511C-46E1-9928-5C2220D9DDCA}"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ustria-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font" Target="fonts/CambriaMath-regular.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9144000" cy="51435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866216" y="1574800"/>
            <a:ext cx="6619244" cy="200823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50"/>
              <a:buFont typeface="Century Gothic"/>
              <a:buNone/>
              <a:defRPr sz="4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spcBef>
                <a:spcPts val="750"/>
              </a:spcBef>
              <a:spcAft>
                <a:spcPts val="0"/>
              </a:spcAft>
              <a:buSzPts val="1080"/>
              <a:buNone/>
              <a:defRPr cap="none">
                <a:solidFill>
                  <a:srgbClr val="EE52A4"/>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28" name="Google Shape;28;p2"/>
          <p:cNvSpPr txBox="1"/>
          <p:nvPr>
            <p:ph idx="10" type="dt"/>
          </p:nvPr>
        </p:nvSpPr>
        <p:spPr>
          <a:xfrm rot="5400000">
            <a:off x="7619239" y="1344169"/>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
          <p:cNvSpPr txBox="1"/>
          <p:nvPr>
            <p:ph idx="11" type="ftr"/>
          </p:nvPr>
        </p:nvSpPr>
        <p:spPr>
          <a:xfrm rot="5400000">
            <a:off x="6713982" y="2420874"/>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2" name="Shape 102"/>
        <p:cNvGrpSpPr/>
        <p:nvPr/>
      </p:nvGrpSpPr>
      <p:grpSpPr>
        <a:xfrm>
          <a:off x="0" y="0"/>
          <a:ext cx="0" cy="0"/>
          <a:chOff x="0" y="0"/>
          <a:chExt cx="0" cy="0"/>
        </a:xfrm>
      </p:grpSpPr>
      <p:grpSp>
        <p:nvGrpSpPr>
          <p:cNvPr id="103" name="Google Shape;103;p11"/>
          <p:cNvGrpSpPr/>
          <p:nvPr/>
        </p:nvGrpSpPr>
        <p:grpSpPr>
          <a:xfrm>
            <a:off x="0" y="0"/>
            <a:ext cx="9144000" cy="5143500"/>
            <a:chOff x="0" y="0"/>
            <a:chExt cx="12192000" cy="6858000"/>
          </a:xfrm>
        </p:grpSpPr>
        <p:sp>
          <p:nvSpPr>
            <p:cNvPr id="104" name="Google Shape;104;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3" name="Google Shape;113;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4" name="Google Shape;114;p11"/>
          <p:cNvSpPr txBox="1"/>
          <p:nvPr>
            <p:ph type="title"/>
          </p:nvPr>
        </p:nvSpPr>
        <p:spPr>
          <a:xfrm>
            <a:off x="866216" y="971550"/>
            <a:ext cx="2094869" cy="12001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1"/>
          <p:cNvSpPr txBox="1"/>
          <p:nvPr>
            <p:ph idx="1" type="body"/>
          </p:nvPr>
        </p:nvSpPr>
        <p:spPr>
          <a:xfrm>
            <a:off x="4335859" y="1085850"/>
            <a:ext cx="3892550" cy="3429000"/>
          </a:xfrm>
          <a:prstGeom prst="rect">
            <a:avLst/>
          </a:prstGeom>
          <a:noFill/>
          <a:ln>
            <a:noFill/>
          </a:ln>
        </p:spPr>
        <p:txBody>
          <a:bodyPr anchorCtr="0" anchor="ctr"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6" name="Google Shape;116;p11"/>
          <p:cNvSpPr txBox="1"/>
          <p:nvPr>
            <p:ph idx="2" type="body"/>
          </p:nvPr>
        </p:nvSpPr>
        <p:spPr>
          <a:xfrm>
            <a:off x="866215" y="2346961"/>
            <a:ext cx="2094869" cy="2171699"/>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17" name="Google Shape;117;p1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1" name="Shape 121"/>
        <p:cNvGrpSpPr/>
        <p:nvPr/>
      </p:nvGrpSpPr>
      <p:grpSpPr>
        <a:xfrm>
          <a:off x="0" y="0"/>
          <a:ext cx="0" cy="0"/>
          <a:chOff x="0" y="0"/>
          <a:chExt cx="0" cy="0"/>
        </a:xfrm>
      </p:grpSpPr>
      <p:grpSp>
        <p:nvGrpSpPr>
          <p:cNvPr id="122" name="Google Shape;122;p12"/>
          <p:cNvGrpSpPr/>
          <p:nvPr/>
        </p:nvGrpSpPr>
        <p:grpSpPr>
          <a:xfrm>
            <a:off x="0" y="0"/>
            <a:ext cx="9144000" cy="5143500"/>
            <a:chOff x="0" y="0"/>
            <a:chExt cx="12192000" cy="6858000"/>
          </a:xfrm>
        </p:grpSpPr>
        <p:sp>
          <p:nvSpPr>
            <p:cNvPr id="123" name="Google Shape;123;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2"/>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32" name="Google Shape;13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3" name="Google Shape;133;p12"/>
          <p:cNvSpPr txBox="1"/>
          <p:nvPr>
            <p:ph type="title"/>
          </p:nvPr>
        </p:nvSpPr>
        <p:spPr>
          <a:xfrm>
            <a:off x="866216" y="1270000"/>
            <a:ext cx="2898851" cy="13017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2"/>
          <p:cNvSpPr/>
          <p:nvPr>
            <p:ph idx="2" type="pic"/>
          </p:nvPr>
        </p:nvSpPr>
        <p:spPr>
          <a:xfrm>
            <a:off x="4910903" y="857250"/>
            <a:ext cx="2420395"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5" name="Google Shape;135;p12"/>
          <p:cNvSpPr txBox="1"/>
          <p:nvPr>
            <p:ph idx="1" type="body"/>
          </p:nvPr>
        </p:nvSpPr>
        <p:spPr>
          <a:xfrm>
            <a:off x="866216" y="2743200"/>
            <a:ext cx="2894409" cy="10287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36" name="Google Shape;136;p12"/>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2"/>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140" name="Shape 140"/>
        <p:cNvGrpSpPr/>
        <p:nvPr/>
      </p:nvGrpSpPr>
      <p:grpSpPr>
        <a:xfrm>
          <a:off x="0" y="0"/>
          <a:ext cx="0" cy="0"/>
          <a:chOff x="0" y="0"/>
          <a:chExt cx="0" cy="0"/>
        </a:xfrm>
      </p:grpSpPr>
      <p:grpSp>
        <p:nvGrpSpPr>
          <p:cNvPr id="141" name="Google Shape;141;p13"/>
          <p:cNvGrpSpPr/>
          <p:nvPr/>
        </p:nvGrpSpPr>
        <p:grpSpPr>
          <a:xfrm>
            <a:off x="0" y="0"/>
            <a:ext cx="9144000" cy="5143500"/>
            <a:chOff x="0" y="0"/>
            <a:chExt cx="12192000" cy="6858000"/>
          </a:xfrm>
        </p:grpSpPr>
        <p:sp>
          <p:nvSpPr>
            <p:cNvPr id="142" name="Google Shape;142;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0" name="Google Shape;150;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1" name="Google Shape;151;p13"/>
          <p:cNvSpPr txBox="1"/>
          <p:nvPr>
            <p:ph type="title"/>
          </p:nvPr>
        </p:nvSpPr>
        <p:spPr>
          <a:xfrm>
            <a:off x="866216" y="3727445"/>
            <a:ext cx="6619244"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3"/>
          <p:cNvSpPr/>
          <p:nvPr>
            <p:ph idx="2" type="pic"/>
          </p:nvPr>
        </p:nvSpPr>
        <p:spPr>
          <a:xfrm>
            <a:off x="866216" y="514350"/>
            <a:ext cx="6619244" cy="257175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53" name="Google Shape;153;p13"/>
          <p:cNvSpPr txBox="1"/>
          <p:nvPr>
            <p:ph idx="1" type="body"/>
          </p:nvPr>
        </p:nvSpPr>
        <p:spPr>
          <a:xfrm>
            <a:off x="866215" y="4152499"/>
            <a:ext cx="6619244" cy="37028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54" name="Google Shape;154;p1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3"/>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8" name="Shape 158"/>
        <p:cNvGrpSpPr/>
        <p:nvPr/>
      </p:nvGrpSpPr>
      <p:grpSpPr>
        <a:xfrm>
          <a:off x="0" y="0"/>
          <a:ext cx="0" cy="0"/>
          <a:chOff x="0" y="0"/>
          <a:chExt cx="0" cy="0"/>
        </a:xfrm>
      </p:grpSpPr>
      <p:grpSp>
        <p:nvGrpSpPr>
          <p:cNvPr id="159" name="Google Shape;159;p14"/>
          <p:cNvGrpSpPr/>
          <p:nvPr/>
        </p:nvGrpSpPr>
        <p:grpSpPr>
          <a:xfrm>
            <a:off x="0" y="0"/>
            <a:ext cx="9144000" cy="5143500"/>
            <a:chOff x="0" y="0"/>
            <a:chExt cx="12192000" cy="6858000"/>
          </a:xfrm>
        </p:grpSpPr>
        <p:sp>
          <p:nvSpPr>
            <p:cNvPr id="160" name="Google Shape;160;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8" name="Google Shape;168;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9" name="Google Shape;169;p14"/>
          <p:cNvSpPr txBox="1"/>
          <p:nvPr>
            <p:ph type="title"/>
          </p:nvPr>
        </p:nvSpPr>
        <p:spPr>
          <a:xfrm>
            <a:off x="861598" y="797563"/>
            <a:ext cx="6623862" cy="10297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4"/>
          <p:cNvSpPr txBox="1"/>
          <p:nvPr>
            <p:ph idx="1" type="body"/>
          </p:nvPr>
        </p:nvSpPr>
        <p:spPr>
          <a:xfrm>
            <a:off x="866216" y="2657475"/>
            <a:ext cx="6619244" cy="1857375"/>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71" name="Google Shape;171;p1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75" name="Shape 175"/>
        <p:cNvGrpSpPr/>
        <p:nvPr/>
      </p:nvGrpSpPr>
      <p:grpSpPr>
        <a:xfrm>
          <a:off x="0" y="0"/>
          <a:ext cx="0" cy="0"/>
          <a:chOff x="0" y="0"/>
          <a:chExt cx="0" cy="0"/>
        </a:xfrm>
      </p:grpSpPr>
      <p:grpSp>
        <p:nvGrpSpPr>
          <p:cNvPr id="176" name="Google Shape;176;p15"/>
          <p:cNvGrpSpPr/>
          <p:nvPr/>
        </p:nvGrpSpPr>
        <p:grpSpPr>
          <a:xfrm>
            <a:off x="0" y="0"/>
            <a:ext cx="9144000" cy="5143500"/>
            <a:chOff x="0" y="0"/>
            <a:chExt cx="12192000" cy="6858000"/>
          </a:xfrm>
        </p:grpSpPr>
        <p:sp>
          <p:nvSpPr>
            <p:cNvPr id="177" name="Google Shape;177;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5"/>
          <p:cNvSpPr txBox="1"/>
          <p:nvPr/>
        </p:nvSpPr>
        <p:spPr>
          <a:xfrm>
            <a:off x="661175" y="455502"/>
            <a:ext cx="601434"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7200">
                <a:solidFill>
                  <a:srgbClr val="EE52A4"/>
                </a:solidFill>
                <a:latin typeface="Arial"/>
                <a:ea typeface="Arial"/>
                <a:cs typeface="Arial"/>
                <a:sym typeface="Arial"/>
              </a:rPr>
              <a:t>“</a:t>
            </a:r>
            <a:endParaRPr/>
          </a:p>
        </p:txBody>
      </p:sp>
      <p:sp>
        <p:nvSpPr>
          <p:cNvPr id="187" name="Google Shape;187;p15"/>
          <p:cNvSpPr txBox="1"/>
          <p:nvPr/>
        </p:nvSpPr>
        <p:spPr>
          <a:xfrm>
            <a:off x="7413344" y="1960341"/>
            <a:ext cx="489572"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7200">
                <a:solidFill>
                  <a:srgbClr val="EE52A4"/>
                </a:solidFill>
                <a:latin typeface="Arial"/>
                <a:ea typeface="Arial"/>
                <a:cs typeface="Arial"/>
                <a:sym typeface="Arial"/>
              </a:rPr>
              <a:t>”</a:t>
            </a:r>
            <a:endParaRPr/>
          </a:p>
        </p:txBody>
      </p:sp>
      <p:sp>
        <p:nvSpPr>
          <p:cNvPr id="188" name="Google Shape;188;p15"/>
          <p:cNvSpPr txBox="1"/>
          <p:nvPr>
            <p:ph type="title"/>
          </p:nvPr>
        </p:nvSpPr>
        <p:spPr>
          <a:xfrm>
            <a:off x="1186408" y="736600"/>
            <a:ext cx="6340430" cy="2022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5"/>
          <p:cNvSpPr txBox="1"/>
          <p:nvPr>
            <p:ph idx="1" type="body"/>
          </p:nvPr>
        </p:nvSpPr>
        <p:spPr>
          <a:xfrm>
            <a:off x="1459459" y="2759074"/>
            <a:ext cx="5798414" cy="256631"/>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b="0" i="0" sz="1050" cap="small">
                <a:solidFill>
                  <a:srgbClr val="EE52A4"/>
                </a:solidFill>
                <a:latin typeface="Century Gothic"/>
                <a:ea typeface="Century Gothic"/>
                <a:cs typeface="Century Gothic"/>
                <a:sym typeface="Century Gothic"/>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90" name="Google Shape;190;p15"/>
          <p:cNvSpPr txBox="1"/>
          <p:nvPr>
            <p:ph idx="2" type="body"/>
          </p:nvPr>
        </p:nvSpPr>
        <p:spPr>
          <a:xfrm>
            <a:off x="866216" y="3771899"/>
            <a:ext cx="6933673" cy="748393"/>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91" name="Google Shape;191;p15"/>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5"/>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5"/>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95" name="Shape 195"/>
        <p:cNvGrpSpPr/>
        <p:nvPr/>
      </p:nvGrpSpPr>
      <p:grpSpPr>
        <a:xfrm>
          <a:off x="0" y="0"/>
          <a:ext cx="0" cy="0"/>
          <a:chOff x="0" y="0"/>
          <a:chExt cx="0" cy="0"/>
        </a:xfrm>
      </p:grpSpPr>
      <p:grpSp>
        <p:nvGrpSpPr>
          <p:cNvPr id="196" name="Google Shape;196;p16"/>
          <p:cNvGrpSpPr/>
          <p:nvPr/>
        </p:nvGrpSpPr>
        <p:grpSpPr>
          <a:xfrm>
            <a:off x="0" y="0"/>
            <a:ext cx="9144000" cy="5143500"/>
            <a:chOff x="0" y="0"/>
            <a:chExt cx="12192000" cy="6858000"/>
          </a:xfrm>
        </p:grpSpPr>
        <p:sp>
          <p:nvSpPr>
            <p:cNvPr id="197" name="Google Shape;197;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5" name="Google Shape;205;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6" name="Google Shape;206;p16"/>
          <p:cNvSpPr txBox="1"/>
          <p:nvPr>
            <p:ph type="title"/>
          </p:nvPr>
        </p:nvSpPr>
        <p:spPr>
          <a:xfrm>
            <a:off x="866216" y="1778000"/>
            <a:ext cx="6619245" cy="136688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6"/>
          <p:cNvSpPr txBox="1"/>
          <p:nvPr>
            <p:ph idx="1" type="body"/>
          </p:nvPr>
        </p:nvSpPr>
        <p:spPr>
          <a:xfrm>
            <a:off x="866216" y="3768725"/>
            <a:ext cx="6619244"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cap="none">
                <a:solidFill>
                  <a:srgbClr val="EE52A4"/>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208" name="Google Shape;208;p1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1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212" name="Shape 212"/>
        <p:cNvGrpSpPr/>
        <p:nvPr/>
      </p:nvGrpSpPr>
      <p:grpSpPr>
        <a:xfrm>
          <a:off x="0" y="0"/>
          <a:ext cx="0" cy="0"/>
          <a:chOff x="0" y="0"/>
          <a:chExt cx="0" cy="0"/>
        </a:xfrm>
      </p:grpSpPr>
      <p:sp>
        <p:nvSpPr>
          <p:cNvPr id="213" name="Google Shape;213;p17"/>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17"/>
          <p:cNvSpPr txBox="1"/>
          <p:nvPr>
            <p:ph idx="1" type="body"/>
          </p:nvPr>
        </p:nvSpPr>
        <p:spPr>
          <a:xfrm>
            <a:off x="866215" y="1952626"/>
            <a:ext cx="235640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15" name="Google Shape;215;p17"/>
          <p:cNvSpPr txBox="1"/>
          <p:nvPr>
            <p:ph idx="2" type="body"/>
          </p:nvPr>
        </p:nvSpPr>
        <p:spPr>
          <a:xfrm>
            <a:off x="866215" y="2384823"/>
            <a:ext cx="2356409"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16" name="Google Shape;216;p17"/>
          <p:cNvSpPr txBox="1"/>
          <p:nvPr>
            <p:ph idx="3" type="body"/>
          </p:nvPr>
        </p:nvSpPr>
        <p:spPr>
          <a:xfrm>
            <a:off x="3384541" y="1952625"/>
            <a:ext cx="2360257"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17" name="Google Shape;217;p17"/>
          <p:cNvSpPr txBox="1"/>
          <p:nvPr>
            <p:ph idx="4" type="body"/>
          </p:nvPr>
        </p:nvSpPr>
        <p:spPr>
          <a:xfrm>
            <a:off x="3384541" y="2384823"/>
            <a:ext cx="2360257"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18" name="Google Shape;218;p17"/>
          <p:cNvSpPr txBox="1"/>
          <p:nvPr>
            <p:ph idx="5" type="body"/>
          </p:nvPr>
        </p:nvSpPr>
        <p:spPr>
          <a:xfrm>
            <a:off x="5916101" y="1952626"/>
            <a:ext cx="235929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19" name="Google Shape;219;p17"/>
          <p:cNvSpPr txBox="1"/>
          <p:nvPr>
            <p:ph idx="6" type="body"/>
          </p:nvPr>
        </p:nvSpPr>
        <p:spPr>
          <a:xfrm>
            <a:off x="5916247" y="2384822"/>
            <a:ext cx="2359152"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220" name="Google Shape;220;p17"/>
          <p:cNvCxnSpPr/>
          <p:nvPr/>
        </p:nvCxnSpPr>
        <p:spPr>
          <a:xfrm>
            <a:off x="3302978"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17"/>
          <p:cNvCxnSpPr/>
          <p:nvPr/>
        </p:nvCxnSpPr>
        <p:spPr>
          <a:xfrm>
            <a:off x="5829301"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1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1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25" name="Shape 225"/>
        <p:cNvGrpSpPr/>
        <p:nvPr/>
      </p:nvGrpSpPr>
      <p:grpSpPr>
        <a:xfrm>
          <a:off x="0" y="0"/>
          <a:ext cx="0" cy="0"/>
          <a:chOff x="0" y="0"/>
          <a:chExt cx="0" cy="0"/>
        </a:xfrm>
      </p:grpSpPr>
      <p:sp>
        <p:nvSpPr>
          <p:cNvPr id="226" name="Google Shape;226;p18"/>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8"/>
          <p:cNvSpPr txBox="1"/>
          <p:nvPr>
            <p:ph idx="1" type="body"/>
          </p:nvPr>
        </p:nvSpPr>
        <p:spPr>
          <a:xfrm rot="5400000">
            <a:off x="2894726" y="-75885"/>
            <a:ext cx="2562225" cy="6619244"/>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228" name="Google Shape;228;p18"/>
          <p:cNvSpPr txBox="1"/>
          <p:nvPr>
            <p:ph idx="10" type="dt"/>
          </p:nvPr>
        </p:nvSpPr>
        <p:spPr>
          <a:xfrm>
            <a:off x="8021580"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19"/>
          <p:cNvGrpSpPr/>
          <p:nvPr/>
        </p:nvGrpSpPr>
        <p:grpSpPr>
          <a:xfrm>
            <a:off x="0" y="0"/>
            <a:ext cx="9144000" cy="5143500"/>
            <a:chOff x="0" y="0"/>
            <a:chExt cx="12192000" cy="6858000"/>
          </a:xfrm>
        </p:grpSpPr>
        <p:sp>
          <p:nvSpPr>
            <p:cNvPr id="233" name="Google Shape;233;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9"/>
          <p:cNvSpPr txBox="1"/>
          <p:nvPr>
            <p:ph type="title"/>
          </p:nvPr>
        </p:nvSpPr>
        <p:spPr>
          <a:xfrm rot="5400000">
            <a:off x="5186943" y="2210835"/>
            <a:ext cx="3561443" cy="105747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19"/>
          <p:cNvSpPr txBox="1"/>
          <p:nvPr>
            <p:ph idx="1" type="body"/>
          </p:nvPr>
        </p:nvSpPr>
        <p:spPr>
          <a:xfrm rot="5400000">
            <a:off x="1431504" y="393562"/>
            <a:ext cx="3561443" cy="469201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245" name="Google Shape;245;p19"/>
          <p:cNvSpPr txBox="1"/>
          <p:nvPr>
            <p:ph idx="10" type="dt"/>
          </p:nvPr>
        </p:nvSpPr>
        <p:spPr>
          <a:xfrm>
            <a:off x="7989829" y="4793879"/>
            <a:ext cx="744101"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9"/>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32" name="Shape 32"/>
        <p:cNvGrpSpPr/>
        <p:nvPr/>
      </p:nvGrpSpPr>
      <p:grpSpPr>
        <a:xfrm>
          <a:off x="0" y="0"/>
          <a:ext cx="0" cy="0"/>
          <a:chOff x="0" y="0"/>
          <a:chExt cx="0" cy="0"/>
        </a:xfrm>
      </p:grpSpPr>
      <p:sp>
        <p:nvSpPr>
          <p:cNvPr id="33" name="Google Shape;33;p3"/>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 type="body"/>
          </p:nvPr>
        </p:nvSpPr>
        <p:spPr>
          <a:xfrm>
            <a:off x="866215" y="3399633"/>
            <a:ext cx="228782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35" name="Google Shape;35;p3"/>
          <p:cNvSpPr/>
          <p:nvPr>
            <p:ph idx="2" type="pic"/>
          </p:nvPr>
        </p:nvSpPr>
        <p:spPr>
          <a:xfrm>
            <a:off x="1000915"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36" name="Google Shape;36;p3"/>
          <p:cNvSpPr txBox="1"/>
          <p:nvPr>
            <p:ph idx="3" type="body"/>
          </p:nvPr>
        </p:nvSpPr>
        <p:spPr>
          <a:xfrm>
            <a:off x="866215" y="3831830"/>
            <a:ext cx="2287829"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37" name="Google Shape;37;p3"/>
          <p:cNvSpPr txBox="1"/>
          <p:nvPr>
            <p:ph idx="4" type="body"/>
          </p:nvPr>
        </p:nvSpPr>
        <p:spPr>
          <a:xfrm>
            <a:off x="3426649" y="3399634"/>
            <a:ext cx="228782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38" name="Google Shape;38;p3"/>
          <p:cNvSpPr/>
          <p:nvPr>
            <p:ph idx="5" type="pic"/>
          </p:nvPr>
        </p:nvSpPr>
        <p:spPr>
          <a:xfrm>
            <a:off x="3561347"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39" name="Google Shape;39;p3"/>
          <p:cNvSpPr txBox="1"/>
          <p:nvPr>
            <p:ph idx="6" type="body"/>
          </p:nvPr>
        </p:nvSpPr>
        <p:spPr>
          <a:xfrm>
            <a:off x="3427629" y="3831829"/>
            <a:ext cx="2287829"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40" name="Google Shape;40;p3"/>
          <p:cNvSpPr txBox="1"/>
          <p:nvPr>
            <p:ph idx="7" type="body"/>
          </p:nvPr>
        </p:nvSpPr>
        <p:spPr>
          <a:xfrm>
            <a:off x="5987082" y="3399634"/>
            <a:ext cx="2288321"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41" name="Google Shape;41;p3"/>
          <p:cNvSpPr/>
          <p:nvPr>
            <p:ph idx="8" type="pic"/>
          </p:nvPr>
        </p:nvSpPr>
        <p:spPr>
          <a:xfrm>
            <a:off x="6122273"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42" name="Google Shape;42;p3"/>
          <p:cNvSpPr txBox="1"/>
          <p:nvPr>
            <p:ph idx="9" type="body"/>
          </p:nvPr>
        </p:nvSpPr>
        <p:spPr>
          <a:xfrm>
            <a:off x="5987081" y="3831828"/>
            <a:ext cx="2288322"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43" name="Google Shape;43;p3"/>
          <p:cNvCxnSpPr/>
          <p:nvPr/>
        </p:nvCxnSpPr>
        <p:spPr>
          <a:xfrm>
            <a:off x="3304373"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44" name="Google Shape;44;p3"/>
          <p:cNvCxnSpPr/>
          <p:nvPr/>
        </p:nvCxnSpPr>
        <p:spPr>
          <a:xfrm>
            <a:off x="5848352"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45" name="Google Shape;45;p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
          <p:cNvSpPr txBox="1"/>
          <p:nvPr>
            <p:ph idx="11" type="ftr"/>
          </p:nvPr>
        </p:nvSpPr>
        <p:spPr>
          <a:xfrm>
            <a:off x="420833" y="4793879"/>
            <a:ext cx="2733212"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48" name="Shape 48"/>
        <p:cNvGrpSpPr/>
        <p:nvPr/>
      </p:nvGrpSpPr>
      <p:grpSpPr>
        <a:xfrm>
          <a:off x="0" y="0"/>
          <a:ext cx="0" cy="0"/>
          <a:chOff x="0" y="0"/>
          <a:chExt cx="0" cy="0"/>
        </a:xfrm>
      </p:grpSpPr>
      <p:sp>
        <p:nvSpPr>
          <p:cNvPr id="49" name="Google Shape;49;p4"/>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
          <p:cNvSpPr txBox="1"/>
          <p:nvPr>
            <p:ph idx="1" type="body"/>
          </p:nvPr>
        </p:nvSpPr>
        <p:spPr>
          <a:xfrm>
            <a:off x="866216" y="1952625"/>
            <a:ext cx="6619244" cy="2562225"/>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1" name="Google Shape;51;p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54" name="Shape 54"/>
        <p:cNvGrpSpPr/>
        <p:nvPr/>
      </p:nvGrpSpPr>
      <p:grpSpPr>
        <a:xfrm>
          <a:off x="0" y="0"/>
          <a:ext cx="0" cy="0"/>
          <a:chOff x="0" y="0"/>
          <a:chExt cx="0" cy="0"/>
        </a:xfrm>
      </p:grpSpPr>
      <p:sp>
        <p:nvSpPr>
          <p:cNvPr id="55" name="Google Shape;55;p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spcBef>
                <a:spcPts val="0"/>
              </a:spcBef>
              <a:spcAft>
                <a:spcPts val="0"/>
              </a:spcAft>
              <a:buClr>
                <a:schemeClr val="lt2"/>
              </a:buClr>
              <a:buSzPts val="3000"/>
              <a:buFont typeface="Century Gothic"/>
              <a:buNone/>
              <a:defRPr/>
            </a:lvl1pPr>
            <a:lvl2pPr lvl="1" algn="l">
              <a:spcBef>
                <a:spcPts val="0"/>
              </a:spcBef>
              <a:spcAft>
                <a:spcPts val="0"/>
              </a:spcAft>
              <a:buClr>
                <a:schemeClr val="dk2"/>
              </a:buClr>
              <a:buSzPts val="3000"/>
              <a:buNone/>
              <a:defRPr/>
            </a:lvl2pPr>
            <a:lvl3pPr lvl="2" algn="l">
              <a:spcBef>
                <a:spcPts val="0"/>
              </a:spcBef>
              <a:spcAft>
                <a:spcPts val="0"/>
              </a:spcAft>
              <a:buClr>
                <a:schemeClr val="dk2"/>
              </a:buClr>
              <a:buSzPts val="3000"/>
              <a:buNone/>
              <a:defRPr/>
            </a:lvl3pPr>
            <a:lvl4pPr lvl="3" algn="l">
              <a:spcBef>
                <a:spcPts val="0"/>
              </a:spcBef>
              <a:spcAft>
                <a:spcPts val="0"/>
              </a:spcAft>
              <a:buClr>
                <a:schemeClr val="dk2"/>
              </a:buClr>
              <a:buSzPts val="3000"/>
              <a:buNone/>
              <a:defRPr/>
            </a:lvl4pPr>
            <a:lvl5pPr lvl="4" algn="l">
              <a:spcBef>
                <a:spcPts val="0"/>
              </a:spcBef>
              <a:spcAft>
                <a:spcPts val="0"/>
              </a:spcAft>
              <a:buClr>
                <a:schemeClr val="dk2"/>
              </a:buClr>
              <a:buSzPts val="3000"/>
              <a:buNone/>
              <a:defRPr/>
            </a:lvl5pPr>
            <a:lvl6pPr lvl="5" algn="l">
              <a:spcBef>
                <a:spcPts val="0"/>
              </a:spcBef>
              <a:spcAft>
                <a:spcPts val="0"/>
              </a:spcAft>
              <a:buClr>
                <a:schemeClr val="dk2"/>
              </a:buClr>
              <a:buSzPts val="3000"/>
              <a:buNone/>
              <a:defRPr/>
            </a:lvl6pPr>
            <a:lvl7pPr lvl="6" algn="l">
              <a:spcBef>
                <a:spcPts val="0"/>
              </a:spcBef>
              <a:spcAft>
                <a:spcPts val="0"/>
              </a:spcAft>
              <a:buClr>
                <a:schemeClr val="dk2"/>
              </a:buClr>
              <a:buSzPts val="3000"/>
              <a:buNone/>
              <a:defRPr/>
            </a:lvl7pPr>
            <a:lvl8pPr lvl="7" algn="l">
              <a:spcBef>
                <a:spcPts val="0"/>
              </a:spcBef>
              <a:spcAft>
                <a:spcPts val="0"/>
              </a:spcAft>
              <a:buClr>
                <a:schemeClr val="dk2"/>
              </a:buClr>
              <a:buSzPts val="3000"/>
              <a:buNone/>
              <a:defRPr/>
            </a:lvl8pPr>
            <a:lvl9pPr lvl="8" algn="l">
              <a:spcBef>
                <a:spcPts val="0"/>
              </a:spcBef>
              <a:spcAft>
                <a:spcPts val="0"/>
              </a:spcAft>
              <a:buClr>
                <a:schemeClr val="dk2"/>
              </a:buClr>
              <a:buSzPts val="3000"/>
              <a:buNone/>
              <a:defRPr/>
            </a:lvl9pPr>
          </a:lstStyle>
          <a:p/>
        </p:txBody>
      </p:sp>
      <p:sp>
        <p:nvSpPr>
          <p:cNvPr id="56" name="Google Shape;56;p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57" name="Google Shape;5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grpSp>
        <p:nvGrpSpPr>
          <p:cNvPr id="64" name="Google Shape;64;p7"/>
          <p:cNvGrpSpPr/>
          <p:nvPr/>
        </p:nvGrpSpPr>
        <p:grpSpPr>
          <a:xfrm>
            <a:off x="0" y="0"/>
            <a:ext cx="9144000" cy="5143500"/>
            <a:chOff x="0" y="0"/>
            <a:chExt cx="12192000" cy="6858000"/>
          </a:xfrm>
        </p:grpSpPr>
        <p:sp>
          <p:nvSpPr>
            <p:cNvPr id="65" name="Google Shape;65;p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3" name="Google Shape;73;p7"/>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5" name="Google Shape;75;p7"/>
          <p:cNvSpPr txBox="1"/>
          <p:nvPr>
            <p:ph type="title"/>
          </p:nvPr>
        </p:nvSpPr>
        <p:spPr>
          <a:xfrm>
            <a:off x="866216" y="2008234"/>
            <a:ext cx="3263269" cy="17128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
          <p:cNvSpPr txBox="1"/>
          <p:nvPr>
            <p:ph idx="1" type="body"/>
          </p:nvPr>
        </p:nvSpPr>
        <p:spPr>
          <a:xfrm>
            <a:off x="5171670" y="2008233"/>
            <a:ext cx="2818159" cy="1712868"/>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200"/>
              <a:buNone/>
              <a:defRPr sz="1500" cap="none">
                <a:solidFill>
                  <a:srgbClr val="EE52A4"/>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77" name="Google Shape;77;p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81" name="Shape 81"/>
        <p:cNvGrpSpPr/>
        <p:nvPr/>
      </p:nvGrpSpPr>
      <p:grpSpPr>
        <a:xfrm>
          <a:off x="0" y="0"/>
          <a:ext cx="0" cy="0"/>
          <a:chOff x="0" y="0"/>
          <a:chExt cx="0" cy="0"/>
        </a:xfrm>
      </p:grpSpPr>
      <p:sp>
        <p:nvSpPr>
          <p:cNvPr id="82" name="Google Shape;82;p8"/>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
          <p:cNvSpPr txBox="1"/>
          <p:nvPr>
            <p:ph idx="1" type="body"/>
          </p:nvPr>
        </p:nvSpPr>
        <p:spPr>
          <a:xfrm>
            <a:off x="866215" y="1952625"/>
            <a:ext cx="3618869" cy="2562226"/>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4" name="Google Shape;84;p8"/>
          <p:cNvSpPr txBox="1"/>
          <p:nvPr>
            <p:ph idx="2" type="body"/>
          </p:nvPr>
        </p:nvSpPr>
        <p:spPr>
          <a:xfrm>
            <a:off x="4656535" y="1952625"/>
            <a:ext cx="3618869" cy="2562225"/>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5" name="Google Shape;85;p8"/>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88" name="Shape 88"/>
        <p:cNvGrpSpPr/>
        <p:nvPr/>
      </p:nvGrpSpPr>
      <p:grpSpPr>
        <a:xfrm>
          <a:off x="0" y="0"/>
          <a:ext cx="0" cy="0"/>
          <a:chOff x="0" y="0"/>
          <a:chExt cx="0" cy="0"/>
        </a:xfrm>
      </p:grpSpPr>
      <p:sp>
        <p:nvSpPr>
          <p:cNvPr id="89" name="Google Shape;89;p9"/>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
          <p:cNvSpPr txBox="1"/>
          <p:nvPr>
            <p:ph idx="1" type="body"/>
          </p:nvPr>
        </p:nvSpPr>
        <p:spPr>
          <a:xfrm>
            <a:off x="866216" y="1952625"/>
            <a:ext cx="361886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chemeClr val="accent1"/>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91" name="Google Shape;91;p9"/>
          <p:cNvSpPr txBox="1"/>
          <p:nvPr>
            <p:ph idx="2" type="body"/>
          </p:nvPr>
        </p:nvSpPr>
        <p:spPr>
          <a:xfrm>
            <a:off x="866215" y="2384822"/>
            <a:ext cx="3618869" cy="213002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92" name="Google Shape;92;p9"/>
          <p:cNvSpPr txBox="1"/>
          <p:nvPr>
            <p:ph idx="3" type="body"/>
          </p:nvPr>
        </p:nvSpPr>
        <p:spPr>
          <a:xfrm>
            <a:off x="4656535" y="1952625"/>
            <a:ext cx="361886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chemeClr val="accent1"/>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93" name="Google Shape;93;p9"/>
          <p:cNvSpPr txBox="1"/>
          <p:nvPr>
            <p:ph idx="4" type="body"/>
          </p:nvPr>
        </p:nvSpPr>
        <p:spPr>
          <a:xfrm>
            <a:off x="4656535" y="2384822"/>
            <a:ext cx="3618869" cy="2130029"/>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94" name="Google Shape;94;p9"/>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7" name="Shape 97"/>
        <p:cNvGrpSpPr/>
        <p:nvPr/>
      </p:nvGrpSpPr>
      <p:grpSpPr>
        <a:xfrm>
          <a:off x="0" y="0"/>
          <a:ext cx="0" cy="0"/>
          <a:chOff x="0" y="0"/>
          <a:chExt cx="0" cy="0"/>
        </a:xfrm>
      </p:grpSpPr>
      <p:sp>
        <p:nvSpPr>
          <p:cNvPr id="98" name="Google Shape;98;p10"/>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0"/>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0"/>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2.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81000"/>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0" cy="5143500"/>
            <a:chOff x="0" y="0"/>
            <a:chExt cx="12192000" cy="6858000"/>
          </a:xfrm>
        </p:grpSpPr>
        <p:sp>
          <p:nvSpPr>
            <p:cNvPr id="7" name="Google Shape;7;p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
          <p:cNvSpPr txBox="1"/>
          <p:nvPr>
            <p:ph idx="1" type="body"/>
          </p:nvPr>
        </p:nvSpPr>
        <p:spPr>
          <a:xfrm>
            <a:off x="866216" y="1952625"/>
            <a:ext cx="6571060" cy="2562225"/>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5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5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hyperlink" Target="https://www.figma.com/proto/IwBTcGW9T4qGUhQMAbepp8/Human-Pose-Estimation?node-id=210%3A67&amp;scaling=contain&amp;page-id=0%3A1" TargetMode="External"/><Relationship Id="rId5" Type="http://schemas.openxmlformats.org/officeDocument/2006/relationships/hyperlink" Target="https://github.com/itsindrajput/PoseEstimation.git" TargetMode="External"/><Relationship Id="rId6" Type="http://schemas.openxmlformats.org/officeDocument/2006/relationships/hyperlink" Target="https://poseestimation.netlify.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sp>
        <p:nvSpPr>
          <p:cNvPr id="253" name="Google Shape;253;p20"/>
          <p:cNvSpPr txBox="1"/>
          <p:nvPr>
            <p:ph idx="1" type="subTitle"/>
          </p:nvPr>
        </p:nvSpPr>
        <p:spPr>
          <a:xfrm>
            <a:off x="787399" y="4267405"/>
            <a:ext cx="7569200" cy="631533"/>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SzPct val="80000"/>
              <a:buNone/>
            </a:pPr>
            <a:r>
              <a:rPr b="1" lang="en-IN" sz="11200" u="sng" cap="none">
                <a:solidFill>
                  <a:schemeClr val="lt1"/>
                </a:solidFill>
                <a:latin typeface="Cambria Math"/>
                <a:ea typeface="Cambria Math"/>
                <a:cs typeface="Cambria Math"/>
                <a:sym typeface="Cambria Math"/>
              </a:rPr>
              <a:t>Department Of Computer Secience &amp; Engineering</a:t>
            </a:r>
            <a:endParaRPr/>
          </a:p>
          <a:p>
            <a:pPr indent="0" lvl="0" marL="0" rtl="0" algn="ctr">
              <a:spcBef>
                <a:spcPts val="0"/>
              </a:spcBef>
              <a:spcAft>
                <a:spcPts val="0"/>
              </a:spcAft>
              <a:buSzPct val="80000"/>
              <a:buNone/>
            </a:pPr>
            <a:r>
              <a:t/>
            </a:r>
            <a:endParaRPr/>
          </a:p>
        </p:txBody>
      </p:sp>
      <p:sp>
        <p:nvSpPr>
          <p:cNvPr id="254" name="Google Shape;254;p20"/>
          <p:cNvSpPr/>
          <p:nvPr/>
        </p:nvSpPr>
        <p:spPr>
          <a:xfrm>
            <a:off x="8454571" y="-1"/>
            <a:ext cx="373423" cy="88078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2800" u="none" cap="none" strike="noStrike">
                <a:solidFill>
                  <a:srgbClr val="F2F2F2"/>
                </a:solidFill>
                <a:latin typeface="Cambria Math"/>
                <a:ea typeface="Cambria Math"/>
                <a:cs typeface="Cambria Math"/>
                <a:sym typeface="Cambria Math"/>
              </a:rPr>
              <a:t>1</a:t>
            </a:r>
            <a:endParaRPr b="1" i="0" sz="2800" u="none" cap="none" strike="noStrike">
              <a:solidFill>
                <a:srgbClr val="F2F2F2"/>
              </a:solidFill>
              <a:latin typeface="Cambria Math"/>
              <a:ea typeface="Cambria Math"/>
              <a:cs typeface="Cambria Math"/>
              <a:sym typeface="Cambria Math"/>
            </a:endParaRPr>
          </a:p>
        </p:txBody>
      </p:sp>
      <p:sp>
        <p:nvSpPr>
          <p:cNvPr id="255" name="Google Shape;255;p20"/>
          <p:cNvSpPr txBox="1"/>
          <p:nvPr>
            <p:ph type="ctrTitle"/>
          </p:nvPr>
        </p:nvSpPr>
        <p:spPr>
          <a:xfrm>
            <a:off x="2431412" y="244562"/>
            <a:ext cx="4512313" cy="98977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600"/>
              <a:buFont typeface="Arial"/>
              <a:buNone/>
            </a:pPr>
            <a:r>
              <a:rPr lang="en-IN" sz="3600">
                <a:latin typeface="Arial"/>
                <a:ea typeface="Arial"/>
                <a:cs typeface="Arial"/>
                <a:sym typeface="Arial"/>
              </a:rPr>
              <a:t>IIIT Bhubaneswar</a:t>
            </a:r>
            <a:endParaRPr/>
          </a:p>
        </p:txBody>
      </p:sp>
      <p:pic>
        <p:nvPicPr>
          <p:cNvPr descr="International Institute of Information ..." id="256" name="Google Shape;256;p20"/>
          <p:cNvPicPr preferRelativeResize="0"/>
          <p:nvPr/>
        </p:nvPicPr>
        <p:blipFill rotWithShape="1">
          <a:blip r:embed="rId3">
            <a:alphaModFix/>
          </a:blip>
          <a:srcRect b="0" l="0" r="0" t="0"/>
          <a:stretch/>
        </p:blipFill>
        <p:spPr>
          <a:xfrm>
            <a:off x="3505200" y="1581972"/>
            <a:ext cx="2133600" cy="214312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sp>
        <p:nvSpPr>
          <p:cNvPr id="352" name="Google Shape;352;p29"/>
          <p:cNvSpPr txBox="1"/>
          <p:nvPr/>
        </p:nvSpPr>
        <p:spPr>
          <a:xfrm>
            <a:off x="868654" y="1187551"/>
            <a:ext cx="7406692" cy="3539430"/>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000">
                <a:solidFill>
                  <a:schemeClr val="dk1"/>
                </a:solidFill>
                <a:latin typeface="Cambria Math"/>
                <a:ea typeface="Cambria Math"/>
                <a:cs typeface="Cambria Math"/>
                <a:sym typeface="Cambria Math"/>
              </a:rPr>
              <a:t>Definition: </a:t>
            </a:r>
            <a:r>
              <a:rPr lang="en-IN" sz="2000">
                <a:solidFill>
                  <a:schemeClr val="dk1"/>
                </a:solidFill>
                <a:latin typeface="Cambria Math"/>
                <a:ea typeface="Cambria Math"/>
                <a:cs typeface="Cambria Math"/>
                <a:sym typeface="Cambria Math"/>
              </a:rPr>
              <a:t>p5.js is a simple and accessible approach to creating interactive graphics, animations, and media in web browsers.</a:t>
            </a:r>
            <a:endParaRPr/>
          </a:p>
          <a:p>
            <a:pPr indent="0" lvl="0" marL="0" marR="0" rtl="0" algn="just">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lang="en-IN" sz="2000">
                <a:solidFill>
                  <a:schemeClr val="dk1"/>
                </a:solidFill>
                <a:latin typeface="Cambria Math"/>
                <a:ea typeface="Cambria Math"/>
                <a:cs typeface="Cambria Math"/>
                <a:sym typeface="Cambria Math"/>
              </a:rPr>
              <a:t>Overview of features: </a:t>
            </a:r>
            <a:r>
              <a:rPr lang="en-IN" sz="2000">
                <a:solidFill>
                  <a:schemeClr val="dk1"/>
                </a:solidFill>
                <a:latin typeface="Cambria Math"/>
                <a:ea typeface="Cambria Math"/>
                <a:cs typeface="Cambria Math"/>
                <a:sym typeface="Cambria Math"/>
              </a:rPr>
              <a:t>p5.js provides a range of drawing and animation tools, including 2D and 3D rendering, sound and video input/output, and interactivity with mouse and keyboard events. </a:t>
            </a:r>
            <a:endParaRPr/>
          </a:p>
          <a:p>
            <a:pPr indent="0" lvl="0" marL="0" marR="0" rtl="0" algn="just">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lang="en-IN" sz="2000">
                <a:solidFill>
                  <a:schemeClr val="dk1"/>
                </a:solidFill>
                <a:latin typeface="Cambria Math"/>
                <a:ea typeface="Cambria Math"/>
                <a:cs typeface="Cambria Math"/>
                <a:sym typeface="Cambria Math"/>
              </a:rPr>
              <a:t>Advantages: </a:t>
            </a:r>
            <a:r>
              <a:rPr lang="en-IN" sz="2000">
                <a:solidFill>
                  <a:schemeClr val="dk1"/>
                </a:solidFill>
                <a:latin typeface="Cambria Math"/>
                <a:ea typeface="Cambria Math"/>
                <a:cs typeface="Cambria Math"/>
                <a:sym typeface="Cambria Math"/>
              </a:rPr>
              <a:t>p5.js is easy to learn and use, making it accessible to a broad range of developers, including beginners, artists, designers, and educators. It is open source and well-documented, with an active community of contributors, making it continually evolving and improving.</a:t>
            </a:r>
            <a:endParaRPr/>
          </a:p>
        </p:txBody>
      </p:sp>
      <p:sp>
        <p:nvSpPr>
          <p:cNvPr id="353" name="Google Shape;353;p29"/>
          <p:cNvSpPr txBox="1"/>
          <p:nvPr/>
        </p:nvSpPr>
        <p:spPr>
          <a:xfrm>
            <a:off x="3332748" y="324186"/>
            <a:ext cx="2478504" cy="624579"/>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3600"/>
              <a:buFont typeface="Arial"/>
              <a:buNone/>
            </a:pPr>
            <a:r>
              <a:rPr b="0" i="0" lang="en-IN" sz="3600" u="sng">
                <a:solidFill>
                  <a:schemeClr val="lt2"/>
                </a:solidFill>
                <a:latin typeface="Arial"/>
                <a:ea typeface="Arial"/>
                <a:cs typeface="Arial"/>
                <a:sym typeface="Arial"/>
              </a:rPr>
              <a:t>3.</a:t>
            </a:r>
            <a:r>
              <a:rPr b="0" i="0" lang="en-IN" sz="3600">
                <a:solidFill>
                  <a:schemeClr val="lt2"/>
                </a:solidFill>
                <a:latin typeface="Arial"/>
                <a:ea typeface="Arial"/>
                <a:cs typeface="Arial"/>
                <a:sym typeface="Arial"/>
              </a:rPr>
              <a:t> </a:t>
            </a:r>
            <a:r>
              <a:rPr b="0" i="0" lang="en-IN" sz="3600" u="sng">
                <a:solidFill>
                  <a:schemeClr val="lt2"/>
                </a:solidFill>
                <a:latin typeface="Arial"/>
                <a:ea typeface="Arial"/>
                <a:cs typeface="Arial"/>
                <a:sym typeface="Arial"/>
              </a:rPr>
              <a:t>P5.Js</a:t>
            </a:r>
            <a:endParaRPr/>
          </a:p>
        </p:txBody>
      </p:sp>
      <p:sp>
        <p:nvSpPr>
          <p:cNvPr id="354" name="Google Shape;354;p29"/>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nvSpPr>
        <p:spPr>
          <a:xfrm>
            <a:off x="1946917" y="111479"/>
            <a:ext cx="52501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u="sng">
                <a:solidFill>
                  <a:schemeClr val="lt1"/>
                </a:solidFill>
                <a:latin typeface="Arial"/>
                <a:ea typeface="Arial"/>
                <a:cs typeface="Arial"/>
                <a:sym typeface="Arial"/>
              </a:rPr>
              <a:t>FLOW OF THE PROJECT</a:t>
            </a:r>
            <a:endParaRPr/>
          </a:p>
        </p:txBody>
      </p:sp>
      <p:sp>
        <p:nvSpPr>
          <p:cNvPr id="360" name="Google Shape;360;p30"/>
          <p:cNvSpPr txBox="1"/>
          <p:nvPr/>
        </p:nvSpPr>
        <p:spPr>
          <a:xfrm>
            <a:off x="898866" y="985157"/>
            <a:ext cx="7346259" cy="3893374"/>
          </a:xfrm>
          <a:prstGeom prst="rect">
            <a:avLst/>
          </a:prstGeom>
          <a:gradFill>
            <a:gsLst>
              <a:gs pos="0">
                <a:srgbClr val="F97F83">
                  <a:alpha val="84705"/>
                </a:srgbClr>
              </a:gs>
              <a:gs pos="32000">
                <a:srgbClr val="8991DF">
                  <a:alpha val="77647"/>
                </a:srgbClr>
              </a:gs>
              <a:gs pos="62000">
                <a:srgbClr val="8457C1">
                  <a:alpha val="84705"/>
                </a:srgbClr>
              </a:gs>
              <a:gs pos="100000">
                <a:srgbClr val="F97479">
                  <a:alpha val="88627"/>
                </a:srgbClr>
              </a:gs>
            </a:gsLst>
            <a:lin ang="5400000" scaled="0"/>
          </a:gra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Data Collection And Data Preprocessing: Since we are using the pretrained machine learning model data collection &amp; preprocessing is managed by tensorflow.js.</a:t>
            </a:r>
            <a:endParaRPr/>
          </a:p>
          <a:p>
            <a:pPr indent="-266700" lvl="0" marL="342900" marR="0" rtl="0" algn="just">
              <a:spcBef>
                <a:spcPts val="0"/>
              </a:spcBef>
              <a:spcAft>
                <a:spcPts val="0"/>
              </a:spcAft>
              <a:buClr>
                <a:schemeClr val="dk1"/>
              </a:buClr>
              <a:buSzPts val="1200"/>
              <a:buFont typeface="Century Gothic"/>
              <a:buNone/>
            </a:pPr>
            <a:r>
              <a:t/>
            </a:r>
            <a:endParaRPr sz="1200">
              <a:solidFill>
                <a:schemeClr val="lt1"/>
              </a:solidFill>
              <a:latin typeface="Cambria Math"/>
              <a:ea typeface="Cambria Math"/>
              <a:cs typeface="Cambria Math"/>
              <a:sym typeface="Cambria Math"/>
            </a:endParaRPr>
          </a:p>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Model Selection: </a:t>
            </a:r>
            <a:r>
              <a:rPr lang="en-IN" sz="2000">
                <a:solidFill>
                  <a:schemeClr val="lt1"/>
                </a:solidFill>
                <a:latin typeface="Cambria Math"/>
                <a:ea typeface="Cambria Math"/>
                <a:cs typeface="Cambria Math"/>
                <a:sym typeface="Cambria Math"/>
              </a:rPr>
              <a:t>TensorFlow.js provides several pre-trained models for this task, including PoseNet and BlazePose.</a:t>
            </a:r>
            <a:endParaRPr/>
          </a:p>
          <a:p>
            <a:pPr indent="-273050" lvl="0" marL="342900" marR="0" rtl="0" algn="just">
              <a:spcBef>
                <a:spcPts val="0"/>
              </a:spcBef>
              <a:spcAft>
                <a:spcPts val="0"/>
              </a:spcAft>
              <a:buClr>
                <a:schemeClr val="dk1"/>
              </a:buClr>
              <a:buSzPts val="1100"/>
              <a:buFont typeface="Century Gothic"/>
              <a:buNone/>
            </a:pPr>
            <a:r>
              <a:t/>
            </a:r>
            <a:endParaRPr sz="1100">
              <a:solidFill>
                <a:schemeClr val="lt1"/>
              </a:solidFill>
              <a:latin typeface="Cambria Math"/>
              <a:ea typeface="Cambria Math"/>
              <a:cs typeface="Cambria Math"/>
              <a:sym typeface="Cambria Math"/>
            </a:endParaRPr>
          </a:p>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Integration with Web Browser: </a:t>
            </a:r>
            <a:r>
              <a:rPr lang="en-IN" sz="2000">
                <a:solidFill>
                  <a:schemeClr val="lt1"/>
                </a:solidFill>
                <a:latin typeface="Cambria Math"/>
                <a:ea typeface="Cambria Math"/>
                <a:cs typeface="Cambria Math"/>
                <a:sym typeface="Cambria Math"/>
              </a:rPr>
              <a:t>This involves loading the model into the browser and configuring it to run on the user's device.</a:t>
            </a:r>
            <a:endParaRPr/>
          </a:p>
          <a:p>
            <a:pPr indent="-266700" lvl="0" marL="342900" marR="0" rtl="0" algn="just">
              <a:spcBef>
                <a:spcPts val="0"/>
              </a:spcBef>
              <a:spcAft>
                <a:spcPts val="0"/>
              </a:spcAft>
              <a:buClr>
                <a:schemeClr val="dk1"/>
              </a:buClr>
              <a:buSzPts val="1200"/>
              <a:buFont typeface="Century Gothic"/>
              <a:buNone/>
            </a:pPr>
            <a:r>
              <a:t/>
            </a:r>
            <a:endParaRPr sz="1200">
              <a:solidFill>
                <a:schemeClr val="lt1"/>
              </a:solidFill>
              <a:latin typeface="Cambria Math"/>
              <a:ea typeface="Cambria Math"/>
              <a:cs typeface="Cambria Math"/>
              <a:sym typeface="Cambria Math"/>
            </a:endParaRPr>
          </a:p>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User Input: </a:t>
            </a:r>
            <a:r>
              <a:rPr lang="en-IN" sz="2000">
                <a:solidFill>
                  <a:schemeClr val="lt1"/>
                </a:solidFill>
                <a:latin typeface="Cambria Math"/>
                <a:ea typeface="Cambria Math"/>
                <a:cs typeface="Cambria Math"/>
                <a:sym typeface="Cambria Math"/>
              </a:rPr>
              <a:t>The user provides an image or a video stream to the web application, which is then used as input to the human pose estimation model.</a:t>
            </a:r>
            <a:endParaRPr/>
          </a:p>
          <a:p>
            <a:pPr indent="-266700" lvl="0" marL="342900" marR="0" rtl="0" algn="l">
              <a:spcBef>
                <a:spcPts val="0"/>
              </a:spcBef>
              <a:spcAft>
                <a:spcPts val="0"/>
              </a:spcAft>
              <a:buClr>
                <a:schemeClr val="dk1"/>
              </a:buClr>
              <a:buSzPts val="1200"/>
              <a:buFont typeface="Century Gothic"/>
              <a:buNone/>
            </a:pPr>
            <a:r>
              <a:t/>
            </a:r>
            <a:endParaRPr sz="1200">
              <a:solidFill>
                <a:schemeClr val="lt1"/>
              </a:solidFill>
              <a:latin typeface="Cambria Math"/>
              <a:ea typeface="Cambria Math"/>
              <a:cs typeface="Cambria Math"/>
              <a:sym typeface="Cambria Math"/>
            </a:endParaRPr>
          </a:p>
        </p:txBody>
      </p:sp>
      <p:sp>
        <p:nvSpPr>
          <p:cNvPr id="361" name="Google Shape;361;p30"/>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nvSpPr>
        <p:spPr>
          <a:xfrm>
            <a:off x="616349" y="401925"/>
            <a:ext cx="7911301" cy="4339650"/>
          </a:xfrm>
          <a:prstGeom prst="rect">
            <a:avLst/>
          </a:prstGeom>
          <a:gradFill>
            <a:gsLst>
              <a:gs pos="0">
                <a:srgbClr val="F97F83">
                  <a:alpha val="84705"/>
                </a:srgbClr>
              </a:gs>
              <a:gs pos="32000">
                <a:srgbClr val="8991DF">
                  <a:alpha val="77647"/>
                </a:srgbClr>
              </a:gs>
              <a:gs pos="62000">
                <a:srgbClr val="8457C1">
                  <a:alpha val="84705"/>
                </a:srgbClr>
              </a:gs>
              <a:gs pos="100000">
                <a:srgbClr val="F97479">
                  <a:alpha val="88627"/>
                </a:srgbClr>
              </a:gs>
            </a:gsLst>
            <a:lin ang="5400000" scaled="0"/>
          </a:grad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Inference: </a:t>
            </a:r>
            <a:r>
              <a:rPr lang="en-IN" sz="2000">
                <a:solidFill>
                  <a:schemeClr val="lt1"/>
                </a:solidFill>
                <a:latin typeface="Cambria Math"/>
                <a:ea typeface="Cambria Math"/>
                <a:cs typeface="Cambria Math"/>
                <a:sym typeface="Cambria Math"/>
              </a:rPr>
              <a:t>The model processes the input image or video stream and predicts the joint positions of the human body.</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Visualization: </a:t>
            </a:r>
            <a:r>
              <a:rPr lang="en-IN" sz="2000">
                <a:solidFill>
                  <a:schemeClr val="lt1"/>
                </a:solidFill>
                <a:latin typeface="Cambria Math"/>
                <a:ea typeface="Cambria Math"/>
                <a:cs typeface="Cambria Math"/>
                <a:sym typeface="Cambria Math"/>
              </a:rPr>
              <a:t>The predicted joint positions are visualized on the input image or video stream in real-time.</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Optimization: </a:t>
            </a:r>
            <a:r>
              <a:rPr lang="en-IN" sz="2000">
                <a:solidFill>
                  <a:schemeClr val="lt1"/>
                </a:solidFill>
                <a:latin typeface="Cambria Math"/>
                <a:ea typeface="Cambria Math"/>
                <a:cs typeface="Cambria Math"/>
                <a:sym typeface="Cambria Math"/>
              </a:rPr>
              <a:t>The model hyperparameters can be fine-tuned to improve its performance on the user's device.</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Testing: </a:t>
            </a:r>
            <a:r>
              <a:rPr lang="en-IN" sz="2000">
                <a:solidFill>
                  <a:schemeClr val="lt1"/>
                </a:solidFill>
                <a:latin typeface="Cambria Math"/>
                <a:ea typeface="Cambria Math"/>
                <a:cs typeface="Cambria Math"/>
                <a:sym typeface="Cambria Math"/>
              </a:rPr>
              <a:t>The web application is tested on different devices and under different conditions to evaluate its performance and ensure that it works correctly.</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Deployment: </a:t>
            </a:r>
            <a:r>
              <a:rPr lang="en-IN" sz="2000">
                <a:solidFill>
                  <a:schemeClr val="lt1"/>
                </a:solidFill>
                <a:latin typeface="Cambria Math"/>
                <a:ea typeface="Cambria Math"/>
                <a:cs typeface="Cambria Math"/>
                <a:sym typeface="Cambria Math"/>
              </a:rPr>
              <a:t>The final step is to deploy the web application, where it can be used by the users to estimate human poses in real-time.</a:t>
            </a:r>
            <a:endParaRPr/>
          </a:p>
        </p:txBody>
      </p:sp>
      <p:sp>
        <p:nvSpPr>
          <p:cNvPr id="367" name="Google Shape;367;p31"/>
          <p:cNvSpPr txBox="1"/>
          <p:nvPr>
            <p:ph idx="12" type="sldNum"/>
          </p:nvPr>
        </p:nvSpPr>
        <p:spPr>
          <a:xfrm>
            <a:off x="8420489" y="138960"/>
            <a:ext cx="559412" cy="525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2"/>
          <p:cNvSpPr txBox="1"/>
          <p:nvPr>
            <p:ph type="title"/>
          </p:nvPr>
        </p:nvSpPr>
        <p:spPr>
          <a:xfrm>
            <a:off x="2414322" y="-58057"/>
            <a:ext cx="4315353" cy="595086"/>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2800"/>
              <a:buFont typeface="Arial"/>
              <a:buNone/>
            </a:pPr>
            <a:r>
              <a:rPr lang="en-IN" sz="2800" u="sng">
                <a:latin typeface="Arial"/>
                <a:ea typeface="Arial"/>
                <a:cs typeface="Arial"/>
                <a:sym typeface="Arial"/>
              </a:rPr>
              <a:t>WEBSITE HOME PAGE</a:t>
            </a:r>
            <a:endParaRPr/>
          </a:p>
        </p:txBody>
      </p:sp>
      <p:sp>
        <p:nvSpPr>
          <p:cNvPr id="373" name="Google Shape;373;p32"/>
          <p:cNvSpPr txBox="1"/>
          <p:nvPr>
            <p:ph idx="12" type="sldNum"/>
          </p:nvPr>
        </p:nvSpPr>
        <p:spPr>
          <a:xfrm>
            <a:off x="8275346" y="0"/>
            <a:ext cx="559412" cy="667657"/>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pic>
        <p:nvPicPr>
          <p:cNvPr id="374" name="Google Shape;374;p32"/>
          <p:cNvPicPr preferRelativeResize="0"/>
          <p:nvPr/>
        </p:nvPicPr>
        <p:blipFill rotWithShape="1">
          <a:blip r:embed="rId3">
            <a:alphaModFix/>
          </a:blip>
          <a:srcRect b="0" l="0" r="0" t="0"/>
          <a:stretch/>
        </p:blipFill>
        <p:spPr>
          <a:xfrm>
            <a:off x="549522" y="667657"/>
            <a:ext cx="7887796" cy="4202453"/>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txBox="1"/>
          <p:nvPr/>
        </p:nvSpPr>
        <p:spPr>
          <a:xfrm>
            <a:off x="3328710" y="46383"/>
            <a:ext cx="24865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u="sng">
                <a:solidFill>
                  <a:schemeClr val="lt1"/>
                </a:solidFill>
                <a:latin typeface="Arial"/>
                <a:ea typeface="Arial"/>
                <a:cs typeface="Arial"/>
                <a:sym typeface="Arial"/>
              </a:rPr>
              <a:t>USE CASES</a:t>
            </a:r>
            <a:endParaRPr/>
          </a:p>
        </p:txBody>
      </p:sp>
      <p:pic>
        <p:nvPicPr>
          <p:cNvPr descr="A picture containing text, different, colorful, several&#10;&#10;Description automatically generated" id="380" name="Google Shape;380;p33"/>
          <p:cNvPicPr preferRelativeResize="0"/>
          <p:nvPr/>
        </p:nvPicPr>
        <p:blipFill rotWithShape="1">
          <a:blip r:embed="rId3">
            <a:alphaModFix/>
          </a:blip>
          <a:srcRect b="0" l="0" r="0" t="0"/>
          <a:stretch/>
        </p:blipFill>
        <p:spPr>
          <a:xfrm>
            <a:off x="309242" y="779929"/>
            <a:ext cx="8525515" cy="4218427"/>
          </a:xfrm>
          <a:prstGeom prst="rect">
            <a:avLst/>
          </a:prstGeom>
          <a:noFill/>
          <a:ln>
            <a:noFill/>
          </a:ln>
          <a:effectLst>
            <a:outerShdw blurRad="107950" algn="ctr" dir="5400000" dist="12700">
              <a:srgbClr val="000000"/>
            </a:outerShdw>
          </a:effectLst>
        </p:spPr>
      </p:pic>
      <p:sp>
        <p:nvSpPr>
          <p:cNvPr id="381" name="Google Shape;381;p33"/>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txBox="1"/>
          <p:nvPr>
            <p:ph idx="1" type="body"/>
          </p:nvPr>
        </p:nvSpPr>
        <p:spPr>
          <a:xfrm>
            <a:off x="489133" y="834571"/>
            <a:ext cx="8165727" cy="4136570"/>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fontScale="92500" lnSpcReduction="20000"/>
          </a:bodyPr>
          <a:lstStyle/>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Real-Time Pose Estimation on Edge Devices: </a:t>
            </a:r>
            <a:r>
              <a:rPr lang="en-IN" sz="1800">
                <a:solidFill>
                  <a:schemeClr val="dk1"/>
                </a:solidFill>
                <a:latin typeface="Cambria Math"/>
                <a:ea typeface="Cambria Math"/>
                <a:cs typeface="Cambria Math"/>
                <a:sym typeface="Cambria Math"/>
              </a:rPr>
              <a:t>Optimize the model to run efficiently on edge devices.</a:t>
            </a:r>
            <a:endParaRPr/>
          </a:p>
          <a:p>
            <a:pPr indent="-342900" lvl="0" marL="457200" rtl="0" algn="l">
              <a:spcBef>
                <a:spcPts val="0"/>
              </a:spcBef>
              <a:spcAft>
                <a:spcPts val="0"/>
              </a:spcAft>
              <a:buClr>
                <a:srgbClr val="860C4C"/>
              </a:buClr>
              <a:buSzPct val="162162"/>
              <a:buFont typeface="Century Gothic"/>
              <a:buNone/>
            </a:pPr>
            <a:r>
              <a:t/>
            </a:r>
            <a:endParaRPr sz="1200">
              <a:solidFill>
                <a:schemeClr val="dk1"/>
              </a:solidFill>
              <a:latin typeface="Cambria Math"/>
              <a:ea typeface="Cambria Math"/>
              <a:cs typeface="Cambria Math"/>
              <a:sym typeface="Cambria Math"/>
            </a:endParaRPr>
          </a:p>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Privacy and Security Considerations: </a:t>
            </a:r>
            <a:r>
              <a:rPr lang="en-IN" sz="1800">
                <a:solidFill>
                  <a:schemeClr val="dk1"/>
                </a:solidFill>
                <a:latin typeface="Cambria Math"/>
                <a:ea typeface="Cambria Math"/>
                <a:cs typeface="Cambria Math"/>
                <a:sym typeface="Cambria Math"/>
              </a:rPr>
              <a:t>Address privacy concerns related to pose estimation.</a:t>
            </a:r>
            <a:endParaRPr/>
          </a:p>
          <a:p>
            <a:pPr indent="-342900" lvl="0" marL="457200" rtl="0" algn="l">
              <a:spcBef>
                <a:spcPts val="0"/>
              </a:spcBef>
              <a:spcAft>
                <a:spcPts val="0"/>
              </a:spcAft>
              <a:buClr>
                <a:srgbClr val="860C4C"/>
              </a:buClr>
              <a:buSzPct val="162162"/>
              <a:buFont typeface="Century Gothic"/>
              <a:buNone/>
            </a:pPr>
            <a:r>
              <a:t/>
            </a:r>
            <a:endParaRPr sz="1200">
              <a:solidFill>
                <a:schemeClr val="dk1"/>
              </a:solidFill>
              <a:latin typeface="Cambria Math"/>
              <a:ea typeface="Cambria Math"/>
              <a:cs typeface="Cambria Math"/>
              <a:sym typeface="Cambria Math"/>
            </a:endParaRPr>
          </a:p>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Real-Time Feedback and Coaching: </a:t>
            </a:r>
            <a:r>
              <a:rPr lang="en-IN" sz="1800">
                <a:solidFill>
                  <a:schemeClr val="dk1"/>
                </a:solidFill>
                <a:latin typeface="Cambria Math"/>
                <a:ea typeface="Cambria Math"/>
                <a:cs typeface="Cambria Math"/>
                <a:sym typeface="Cambria Math"/>
              </a:rPr>
              <a:t>Provide real-time feedback and coaching based on detected poses.</a:t>
            </a:r>
            <a:endParaRPr/>
          </a:p>
          <a:p>
            <a:pPr indent="-342900" lvl="0" marL="457200" rtl="0" algn="l">
              <a:spcBef>
                <a:spcPts val="0"/>
              </a:spcBef>
              <a:spcAft>
                <a:spcPts val="0"/>
              </a:spcAft>
              <a:buClr>
                <a:srgbClr val="860C4C"/>
              </a:buClr>
              <a:buSzPct val="162162"/>
              <a:buFont typeface="Century Gothic"/>
              <a:buNone/>
            </a:pPr>
            <a:r>
              <a:t/>
            </a:r>
            <a:endParaRPr sz="1200">
              <a:solidFill>
                <a:schemeClr val="dk1"/>
              </a:solidFill>
              <a:latin typeface="Cambria Math"/>
              <a:ea typeface="Cambria Math"/>
              <a:cs typeface="Cambria Math"/>
              <a:sym typeface="Cambria Math"/>
            </a:endParaRPr>
          </a:p>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Collaborative Pose Estimation: </a:t>
            </a:r>
            <a:r>
              <a:rPr lang="en-IN" sz="1800">
                <a:solidFill>
                  <a:schemeClr val="dk1"/>
                </a:solidFill>
                <a:latin typeface="Cambria Math"/>
                <a:ea typeface="Cambria Math"/>
                <a:cs typeface="Cambria Math"/>
                <a:sym typeface="Cambria Math"/>
              </a:rPr>
              <a:t>Investigate methods for collaborative pose estimation using multiple devices.</a:t>
            </a:r>
            <a:endParaRPr/>
          </a:p>
          <a:p>
            <a:pPr indent="-342900" lvl="0" marL="457200" rtl="0" algn="l">
              <a:spcBef>
                <a:spcPts val="0"/>
              </a:spcBef>
              <a:spcAft>
                <a:spcPts val="0"/>
              </a:spcAft>
              <a:buClr>
                <a:srgbClr val="860C4C"/>
              </a:buClr>
              <a:buSzPct val="162162"/>
              <a:buFont typeface="Century Gothic"/>
              <a:buNone/>
            </a:pPr>
            <a:r>
              <a:t/>
            </a:r>
            <a:endParaRPr sz="1200">
              <a:solidFill>
                <a:schemeClr val="dk1"/>
              </a:solidFill>
              <a:latin typeface="Cambria Math"/>
              <a:ea typeface="Cambria Math"/>
              <a:cs typeface="Cambria Math"/>
              <a:sym typeface="Cambria Math"/>
            </a:endParaRPr>
          </a:p>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Self-Supervised Learning: </a:t>
            </a:r>
            <a:r>
              <a:rPr lang="en-IN" sz="1800">
                <a:solidFill>
                  <a:schemeClr val="dk1"/>
                </a:solidFill>
                <a:latin typeface="Cambria Math"/>
                <a:ea typeface="Cambria Math"/>
                <a:cs typeface="Cambria Math"/>
                <a:sym typeface="Cambria Math"/>
              </a:rPr>
              <a:t>Explore self-supervised learning techniques for pose estimation.</a:t>
            </a:r>
            <a:endParaRPr/>
          </a:p>
          <a:p>
            <a:pPr indent="-342900" lvl="0" marL="457200" rtl="0" algn="l">
              <a:spcBef>
                <a:spcPts val="0"/>
              </a:spcBef>
              <a:spcAft>
                <a:spcPts val="0"/>
              </a:spcAft>
              <a:buClr>
                <a:srgbClr val="860C4C"/>
              </a:buClr>
              <a:buSzPct val="162162"/>
              <a:buFont typeface="Century Gothic"/>
              <a:buNone/>
            </a:pPr>
            <a:r>
              <a:t/>
            </a:r>
            <a:endParaRPr sz="1200">
              <a:solidFill>
                <a:schemeClr val="dk1"/>
              </a:solidFill>
              <a:latin typeface="Cambria Math"/>
              <a:ea typeface="Cambria Math"/>
              <a:cs typeface="Cambria Math"/>
              <a:sym typeface="Cambria Math"/>
            </a:endParaRPr>
          </a:p>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Virtual Try-On and Fashion: </a:t>
            </a:r>
            <a:r>
              <a:rPr lang="en-IN" sz="1800">
                <a:solidFill>
                  <a:schemeClr val="dk1"/>
                </a:solidFill>
                <a:latin typeface="Cambria Math"/>
                <a:ea typeface="Cambria Math"/>
                <a:cs typeface="Cambria Math"/>
                <a:sym typeface="Cambria Math"/>
              </a:rPr>
              <a:t>Utilize pose estimation for virtual try-on applications.</a:t>
            </a:r>
            <a:endParaRPr/>
          </a:p>
          <a:p>
            <a:pPr indent="-342900" lvl="0" marL="457200" rtl="0" algn="l">
              <a:spcBef>
                <a:spcPts val="0"/>
              </a:spcBef>
              <a:spcAft>
                <a:spcPts val="0"/>
              </a:spcAft>
              <a:buClr>
                <a:srgbClr val="860C4C"/>
              </a:buClr>
              <a:buSzPct val="162162"/>
              <a:buFont typeface="Century Gothic"/>
              <a:buNone/>
            </a:pPr>
            <a:r>
              <a:t/>
            </a:r>
            <a:endParaRPr sz="1200">
              <a:solidFill>
                <a:schemeClr val="dk1"/>
              </a:solidFill>
              <a:latin typeface="Cambria Math"/>
              <a:ea typeface="Cambria Math"/>
              <a:cs typeface="Cambria Math"/>
              <a:sym typeface="Cambria Math"/>
            </a:endParaRPr>
          </a:p>
          <a:p>
            <a:pPr indent="-457200" lvl="0" marL="457200" rtl="0" algn="l">
              <a:spcBef>
                <a:spcPts val="0"/>
              </a:spcBef>
              <a:spcAft>
                <a:spcPts val="0"/>
              </a:spcAft>
              <a:buClr>
                <a:srgbClr val="860C4C"/>
              </a:buClr>
              <a:buSzPct val="97297"/>
              <a:buFont typeface="Century Gothic"/>
              <a:buAutoNum type="arabicParenR"/>
            </a:pPr>
            <a:r>
              <a:rPr b="1" lang="en-IN" sz="2000">
                <a:solidFill>
                  <a:srgbClr val="860C4C"/>
                </a:solidFill>
                <a:latin typeface="Cambria Math"/>
                <a:ea typeface="Cambria Math"/>
                <a:cs typeface="Cambria Math"/>
                <a:sym typeface="Cambria Math"/>
              </a:rPr>
              <a:t>3D Pose Estimation: </a:t>
            </a:r>
            <a:r>
              <a:rPr lang="en-IN" sz="1800">
                <a:solidFill>
                  <a:schemeClr val="dk1"/>
                </a:solidFill>
                <a:latin typeface="Cambria Math"/>
                <a:ea typeface="Cambria Math"/>
                <a:cs typeface="Cambria Math"/>
                <a:sym typeface="Cambria Math"/>
              </a:rPr>
              <a:t>Enhance the model to estimate three-dimensional poses of humans.</a:t>
            </a:r>
            <a:endParaRPr/>
          </a:p>
        </p:txBody>
      </p:sp>
      <p:sp>
        <p:nvSpPr>
          <p:cNvPr id="387" name="Google Shape;387;p34"/>
          <p:cNvSpPr txBox="1"/>
          <p:nvPr/>
        </p:nvSpPr>
        <p:spPr>
          <a:xfrm>
            <a:off x="2341258" y="22998"/>
            <a:ext cx="44614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u="sng">
                <a:solidFill>
                  <a:schemeClr val="lt1"/>
                </a:solidFill>
                <a:latin typeface="Arial"/>
                <a:ea typeface="Arial"/>
                <a:cs typeface="Arial"/>
                <a:sym typeface="Arial"/>
              </a:rPr>
              <a:t>THE FUTURE SCOPE</a:t>
            </a:r>
            <a:endParaRPr/>
          </a:p>
        </p:txBody>
      </p:sp>
      <p:sp>
        <p:nvSpPr>
          <p:cNvPr id="388" name="Google Shape;388;p34"/>
          <p:cNvSpPr txBox="1"/>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600"/>
              </a:spcAft>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2" name="Shape 392"/>
        <p:cNvGrpSpPr/>
        <p:nvPr/>
      </p:nvGrpSpPr>
      <p:grpSpPr>
        <a:xfrm>
          <a:off x="0" y="0"/>
          <a:ext cx="0" cy="0"/>
          <a:chOff x="0" y="0"/>
          <a:chExt cx="0" cy="0"/>
        </a:xfrm>
      </p:grpSpPr>
      <p:sp>
        <p:nvSpPr>
          <p:cNvPr id="393" name="Google Shape;393;p35"/>
          <p:cNvSpPr txBox="1"/>
          <p:nvPr>
            <p:ph type="title"/>
          </p:nvPr>
        </p:nvSpPr>
        <p:spPr>
          <a:xfrm>
            <a:off x="2989771" y="443603"/>
            <a:ext cx="3164453" cy="672652"/>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lt2"/>
              </a:buClr>
              <a:buSzPts val="3000"/>
              <a:buFont typeface="Arial"/>
              <a:buNone/>
            </a:pPr>
            <a:r>
              <a:rPr lang="en-IN" sz="3200" u="sng">
                <a:latin typeface="Arial"/>
                <a:ea typeface="Arial"/>
                <a:cs typeface="Arial"/>
                <a:sym typeface="Arial"/>
              </a:rPr>
              <a:t>CONCLUSION</a:t>
            </a:r>
            <a:endParaRPr>
              <a:latin typeface="Arial"/>
              <a:ea typeface="Arial"/>
              <a:cs typeface="Arial"/>
              <a:sym typeface="Arial"/>
            </a:endParaRPr>
          </a:p>
        </p:txBody>
      </p:sp>
      <p:sp>
        <p:nvSpPr>
          <p:cNvPr id="394" name="Google Shape;394;p35"/>
          <p:cNvSpPr txBox="1"/>
          <p:nvPr>
            <p:ph idx="1" type="body"/>
          </p:nvPr>
        </p:nvSpPr>
        <p:spPr>
          <a:xfrm>
            <a:off x="667710" y="1297639"/>
            <a:ext cx="7808577" cy="3509683"/>
          </a:xfrm>
          <a:prstGeom prst="rect">
            <a:avLst/>
          </a:prstGeom>
          <a:gradFill>
            <a:gsLst>
              <a:gs pos="0">
                <a:srgbClr val="F9F7FE"/>
              </a:gs>
              <a:gs pos="100000">
                <a:srgbClr val="BDA0F6"/>
              </a:gs>
            </a:gsLst>
            <a:lin ang="5400000" scaled="0"/>
          </a:gradFill>
          <a:ln cap="rnd" cmpd="sng" w="9525">
            <a:solidFill>
              <a:schemeClr val="accent5"/>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228600" lvl="0" marL="342900" rtl="0" algn="just">
              <a:lnSpc>
                <a:spcPct val="110000"/>
              </a:lnSpc>
              <a:spcBef>
                <a:spcPts val="0"/>
              </a:spcBef>
              <a:spcAft>
                <a:spcPts val="0"/>
              </a:spcAft>
              <a:buSzPct val="389189"/>
              <a:buFont typeface="Noto Sans Symbols"/>
              <a:buNone/>
            </a:pPr>
            <a:r>
              <a:t/>
            </a:r>
            <a:endParaRPr sz="500">
              <a:solidFill>
                <a:schemeClr val="dk1"/>
              </a:solidFill>
              <a:latin typeface="Cambria Math"/>
              <a:ea typeface="Cambria Math"/>
              <a:cs typeface="Cambria Math"/>
              <a:sym typeface="Cambria Math"/>
            </a:endParaRPr>
          </a:p>
          <a:p>
            <a:pPr indent="-342900" lvl="0" marL="342900" rtl="0" algn="just">
              <a:lnSpc>
                <a:spcPct val="110000"/>
              </a:lnSpc>
              <a:spcBef>
                <a:spcPts val="1200"/>
              </a:spcBef>
              <a:spcAft>
                <a:spcPts val="0"/>
              </a:spcAft>
              <a:buSzPct val="88452"/>
              <a:buFont typeface="Noto Sans Symbols"/>
              <a:buChar char="✔"/>
            </a:pPr>
            <a:r>
              <a:rPr lang="en-IN" sz="2200">
                <a:solidFill>
                  <a:schemeClr val="dk1"/>
                </a:solidFill>
                <a:latin typeface="Cambria Math"/>
                <a:ea typeface="Cambria Math"/>
                <a:cs typeface="Cambria Math"/>
                <a:sym typeface="Cambria Math"/>
              </a:rPr>
              <a:t>The aim is to deliver the basic use cases of the Pose Net model for real-time human pose estimation using a webcam feed as the data. Now, the challenge is to create an advanced webcam filter that has the detection functionalities like the Snapchat camera.</a:t>
            </a:r>
            <a:endParaRPr/>
          </a:p>
          <a:p>
            <a:pPr indent="-228600" lvl="0" marL="342900" rtl="0" algn="just">
              <a:lnSpc>
                <a:spcPct val="110000"/>
              </a:lnSpc>
              <a:spcBef>
                <a:spcPts val="1200"/>
              </a:spcBef>
              <a:spcAft>
                <a:spcPts val="0"/>
              </a:spcAft>
              <a:buSzPts val="1800"/>
              <a:buFont typeface="Noto Sans Symbols"/>
              <a:buNone/>
            </a:pPr>
            <a:r>
              <a:t/>
            </a:r>
            <a:endParaRPr sz="100">
              <a:solidFill>
                <a:schemeClr val="dk1"/>
              </a:solidFill>
              <a:latin typeface="Cambria Math"/>
              <a:ea typeface="Cambria Math"/>
              <a:cs typeface="Cambria Math"/>
              <a:sym typeface="Cambria Math"/>
            </a:endParaRPr>
          </a:p>
          <a:p>
            <a:pPr indent="-342900" lvl="0" marL="342900" rtl="0" algn="just">
              <a:lnSpc>
                <a:spcPct val="110000"/>
              </a:lnSpc>
              <a:spcBef>
                <a:spcPts val="1200"/>
              </a:spcBef>
              <a:spcAft>
                <a:spcPts val="1200"/>
              </a:spcAft>
              <a:buSzPct val="88452"/>
              <a:buFont typeface="Noto Sans Symbols"/>
              <a:buChar char="✔"/>
            </a:pPr>
            <a:r>
              <a:rPr lang="en-IN" sz="2200">
                <a:solidFill>
                  <a:schemeClr val="dk1"/>
                </a:solidFill>
                <a:latin typeface="Cambria Math"/>
                <a:ea typeface="Cambria Math"/>
                <a:cs typeface="Cambria Math"/>
                <a:sym typeface="Cambria Math"/>
              </a:rPr>
              <a:t>Real-time human pose estimation is a developing field that uses computer vision algorithms and machine learning models to estimate the position and orientation of a person's joints in real-time. It has applications in various fields, including virtual reality, gaming, sports analytics, and health monitoring.</a:t>
            </a:r>
            <a:endParaRPr sz="2200">
              <a:solidFill>
                <a:schemeClr val="dk1"/>
              </a:solidFill>
              <a:latin typeface="Cambria Math"/>
              <a:ea typeface="Cambria Math"/>
              <a:cs typeface="Cambria Math"/>
              <a:sym typeface="Cambria Math"/>
            </a:endParaRPr>
          </a:p>
        </p:txBody>
      </p:sp>
      <p:sp>
        <p:nvSpPr>
          <p:cNvPr id="395" name="Google Shape;395;p35"/>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1000"/>
          </a:blip>
          <a:stretch>
            <a:fillRect/>
          </a:stretch>
        </a:blipFill>
      </p:bgPr>
    </p:bg>
    <p:spTree>
      <p:nvGrpSpPr>
        <p:cNvPr id="399" name="Shape 399"/>
        <p:cNvGrpSpPr/>
        <p:nvPr/>
      </p:nvGrpSpPr>
      <p:grpSpPr>
        <a:xfrm>
          <a:off x="0" y="0"/>
          <a:ext cx="0" cy="0"/>
          <a:chOff x="0" y="0"/>
          <a:chExt cx="0" cy="0"/>
        </a:xfrm>
      </p:grpSpPr>
      <p:sp>
        <p:nvSpPr>
          <p:cNvPr id="400" name="Google Shape;400;p36"/>
          <p:cNvSpPr txBox="1"/>
          <p:nvPr/>
        </p:nvSpPr>
        <p:spPr>
          <a:xfrm>
            <a:off x="2854068" y="596900"/>
            <a:ext cx="35664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u="sng">
                <a:solidFill>
                  <a:schemeClr val="lt1"/>
                </a:solidFill>
                <a:latin typeface="Arial"/>
                <a:ea typeface="Arial"/>
                <a:cs typeface="Arial"/>
                <a:sym typeface="Arial"/>
              </a:rPr>
              <a:t>RELATED LINKS</a:t>
            </a:r>
            <a:endParaRPr sz="4800" u="sng">
              <a:solidFill>
                <a:schemeClr val="lt1"/>
              </a:solidFill>
              <a:latin typeface="Arial"/>
              <a:ea typeface="Arial"/>
              <a:cs typeface="Arial"/>
              <a:sym typeface="Arial"/>
            </a:endParaRPr>
          </a:p>
        </p:txBody>
      </p:sp>
      <p:sp>
        <p:nvSpPr>
          <p:cNvPr id="401" name="Google Shape;401;p36"/>
          <p:cNvSpPr txBox="1"/>
          <p:nvPr/>
        </p:nvSpPr>
        <p:spPr>
          <a:xfrm>
            <a:off x="561415" y="1387100"/>
            <a:ext cx="8021100" cy="3324600"/>
          </a:xfrm>
          <a:prstGeom prst="rect">
            <a:avLst/>
          </a:prstGeom>
          <a:gradFill>
            <a:gsLst>
              <a:gs pos="0">
                <a:srgbClr val="D9FFEA"/>
              </a:gs>
              <a:gs pos="36000">
                <a:srgbClr val="F9DED7"/>
              </a:gs>
              <a:gs pos="64000">
                <a:srgbClr val="D9FFEA"/>
              </a:gs>
              <a:gs pos="100000">
                <a:srgbClr val="F9D7E1"/>
              </a:gs>
            </a:gsLst>
            <a:lin ang="5400000" scaled="0"/>
          </a:gra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entury Gothic"/>
              <a:buAutoNum type="arabicPeriod"/>
            </a:pPr>
            <a:r>
              <a:rPr b="1" lang="en-IN" sz="2000">
                <a:solidFill>
                  <a:schemeClr val="dk1"/>
                </a:solidFill>
                <a:latin typeface="Cambria Math"/>
                <a:ea typeface="Cambria Math"/>
                <a:cs typeface="Cambria Math"/>
                <a:sym typeface="Cambria Math"/>
              </a:rPr>
              <a:t>Figma Design</a:t>
            </a:r>
            <a:endParaRPr/>
          </a:p>
          <a:p>
            <a:pPr indent="0" lvl="1" marL="457200" marR="0" rtl="0" algn="l">
              <a:spcBef>
                <a:spcPts val="0"/>
              </a:spcBef>
              <a:spcAft>
                <a:spcPts val="0"/>
              </a:spcAft>
              <a:buNone/>
            </a:pPr>
            <a:r>
              <a:rPr b="0" i="0" lang="en-IN" sz="2000" u="sng" cap="none" strike="noStrike">
                <a:solidFill>
                  <a:schemeClr val="hlink"/>
                </a:solidFill>
                <a:latin typeface="Cambria Math"/>
                <a:ea typeface="Cambria Math"/>
                <a:cs typeface="Cambria Math"/>
                <a:sym typeface="Cambria Math"/>
                <a:hlinkClick r:id="rId4"/>
              </a:rPr>
              <a:t>https://www.figma.com/proto/IwBTcGW9T4qGUhQMAbepp8/Human-Pose-Estimation?node-id=210%3A67&amp;scaling=contain&amp;page-id=0%3A1</a:t>
            </a:r>
            <a:endParaRPr b="0" i="0" sz="2000" u="none" cap="none" strike="noStrike">
              <a:solidFill>
                <a:srgbClr val="002060"/>
              </a:solidFill>
              <a:latin typeface="Cambria Math"/>
              <a:ea typeface="Cambria Math"/>
              <a:cs typeface="Cambria Math"/>
              <a:sym typeface="Cambria Math"/>
            </a:endParaRPr>
          </a:p>
          <a:p>
            <a:pPr indent="0" lvl="1" marL="457200" marR="0" rtl="0" algn="l">
              <a:spcBef>
                <a:spcPts val="0"/>
              </a:spcBef>
              <a:spcAft>
                <a:spcPts val="0"/>
              </a:spcAft>
              <a:buNone/>
            </a:pPr>
            <a:r>
              <a:t/>
            </a:r>
            <a:endParaRPr b="0" i="0" sz="2000" u="none" cap="none" strike="noStrike">
              <a:solidFill>
                <a:srgbClr val="002060"/>
              </a:solidFill>
              <a:latin typeface="Cambria Math"/>
              <a:ea typeface="Cambria Math"/>
              <a:cs typeface="Cambria Math"/>
              <a:sym typeface="Cambria Math"/>
            </a:endParaRPr>
          </a:p>
          <a:p>
            <a:pPr indent="-342900" lvl="0" marL="342900" marR="0" rtl="0" algn="l">
              <a:spcBef>
                <a:spcPts val="0"/>
              </a:spcBef>
              <a:spcAft>
                <a:spcPts val="0"/>
              </a:spcAft>
              <a:buClr>
                <a:schemeClr val="dk1"/>
              </a:buClr>
              <a:buSzPts val="2000"/>
              <a:buFont typeface="Century Gothic"/>
              <a:buAutoNum type="arabicPeriod"/>
            </a:pPr>
            <a:r>
              <a:rPr b="1" lang="en-IN" sz="2000">
                <a:solidFill>
                  <a:schemeClr val="dk1"/>
                </a:solidFill>
                <a:latin typeface="Cambria Math"/>
                <a:ea typeface="Cambria Math"/>
                <a:cs typeface="Cambria Math"/>
                <a:sym typeface="Cambria Math"/>
              </a:rPr>
              <a:t>Source Code Is Pushed To GitHub </a:t>
            </a:r>
            <a:r>
              <a:rPr lang="en-IN" sz="2000" u="sng">
                <a:solidFill>
                  <a:schemeClr val="hlink"/>
                </a:solidFill>
                <a:latin typeface="Cambria Math"/>
                <a:ea typeface="Cambria Math"/>
                <a:cs typeface="Cambria Math"/>
                <a:sym typeface="Cambria Math"/>
                <a:hlinkClick r:id="rId5"/>
              </a:rPr>
              <a:t>https://github.com/sahemant12/HumanBody-Pose-Estimation</a:t>
            </a:r>
            <a:endParaRPr sz="2000">
              <a:solidFill>
                <a:srgbClr val="002060"/>
              </a:solidFill>
              <a:latin typeface="Cambria Math"/>
              <a:ea typeface="Cambria Math"/>
              <a:cs typeface="Cambria Math"/>
              <a:sym typeface="Cambria Math"/>
            </a:endParaRPr>
          </a:p>
          <a:p>
            <a:pPr indent="0" lvl="1" marL="457200" marR="0" rtl="0" algn="l">
              <a:spcBef>
                <a:spcPts val="0"/>
              </a:spcBef>
              <a:spcAft>
                <a:spcPts val="0"/>
              </a:spcAft>
              <a:buNone/>
            </a:pPr>
            <a:r>
              <a:t/>
            </a:r>
            <a:endParaRPr b="0" i="0" sz="2000" u="none" cap="none" strike="noStrike">
              <a:solidFill>
                <a:srgbClr val="002060"/>
              </a:solidFill>
              <a:latin typeface="Cambria Math"/>
              <a:ea typeface="Cambria Math"/>
              <a:cs typeface="Cambria Math"/>
              <a:sym typeface="Cambria Math"/>
            </a:endParaRPr>
          </a:p>
          <a:p>
            <a:pPr indent="-342900" lvl="0" marL="342900" marR="0" rtl="0" algn="l">
              <a:spcBef>
                <a:spcPts val="0"/>
              </a:spcBef>
              <a:spcAft>
                <a:spcPts val="0"/>
              </a:spcAft>
              <a:buClr>
                <a:schemeClr val="dk1"/>
              </a:buClr>
              <a:buSzPts val="2000"/>
              <a:buFont typeface="Century Gothic"/>
              <a:buAutoNum type="arabicPeriod"/>
            </a:pPr>
            <a:r>
              <a:rPr b="1" lang="en-IN" sz="2000">
                <a:solidFill>
                  <a:schemeClr val="dk1"/>
                </a:solidFill>
                <a:latin typeface="Cambria Math"/>
                <a:ea typeface="Cambria Math"/>
                <a:cs typeface="Cambria Math"/>
                <a:sym typeface="Cambria Math"/>
              </a:rPr>
              <a:t>Our Pose Estimation Website</a:t>
            </a:r>
            <a:endParaRPr/>
          </a:p>
          <a:p>
            <a:pPr indent="0" lvl="0" marL="0" marR="0" rtl="0" algn="l">
              <a:spcBef>
                <a:spcPts val="0"/>
              </a:spcBef>
              <a:spcAft>
                <a:spcPts val="0"/>
              </a:spcAft>
              <a:buNone/>
            </a:pPr>
            <a:r>
              <a:rPr lang="en-IN" sz="2000">
                <a:solidFill>
                  <a:schemeClr val="dk1"/>
                </a:solidFill>
                <a:latin typeface="Cambria Math"/>
                <a:ea typeface="Cambria Math"/>
                <a:cs typeface="Cambria Math"/>
                <a:sym typeface="Cambria Math"/>
              </a:rPr>
              <a:t>	</a:t>
            </a:r>
            <a:r>
              <a:rPr lang="en-IN" sz="2000" u="sng">
                <a:solidFill>
                  <a:schemeClr val="hlink"/>
                </a:solidFill>
                <a:latin typeface="Cambria Math"/>
                <a:ea typeface="Cambria Math"/>
                <a:cs typeface="Cambria Math"/>
                <a:sym typeface="Cambria Math"/>
                <a:hlinkClick r:id="rId6"/>
              </a:rPr>
              <a:t>https://humanbody-pose-estimation.netlify.app/</a:t>
            </a:r>
            <a:endParaRPr sz="2000" u="sng">
              <a:solidFill>
                <a:srgbClr val="002060"/>
              </a:solidFill>
              <a:latin typeface="Cambria Math"/>
              <a:ea typeface="Cambria Math"/>
              <a:cs typeface="Cambria Math"/>
              <a:sym typeface="Cambria Math"/>
            </a:endParaRPr>
          </a:p>
        </p:txBody>
      </p:sp>
      <p:sp>
        <p:nvSpPr>
          <p:cNvPr id="402" name="Google Shape;402;p36"/>
          <p:cNvSpPr txBox="1"/>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grpSp>
        <p:nvGrpSpPr>
          <p:cNvPr id="262" name="Google Shape;262;p21"/>
          <p:cNvGrpSpPr/>
          <p:nvPr/>
        </p:nvGrpSpPr>
        <p:grpSpPr>
          <a:xfrm>
            <a:off x="923405" y="253990"/>
            <a:ext cx="7290137" cy="575639"/>
            <a:chOff x="0" y="59457"/>
            <a:chExt cx="7219037" cy="575639"/>
          </a:xfrm>
        </p:grpSpPr>
        <p:sp>
          <p:nvSpPr>
            <p:cNvPr id="263" name="Google Shape;263;p21"/>
            <p:cNvSpPr/>
            <p:nvPr/>
          </p:nvSpPr>
          <p:spPr>
            <a:xfrm>
              <a:off x="0" y="59457"/>
              <a:ext cx="7219037" cy="575639"/>
            </a:xfrm>
            <a:prstGeom prst="roundRect">
              <a:avLst>
                <a:gd fmla="val 16667" name="adj"/>
              </a:avLst>
            </a:prstGeom>
            <a:solidFill>
              <a:srgbClr val="3C3584"/>
            </a:solidFill>
            <a:ln cap="flat" cmpd="sng" w="9525">
              <a:solidFill>
                <a:srgbClr val="3C3584"/>
              </a:solidFill>
              <a:prstDash val="dot"/>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txBox="1"/>
            <p:nvPr/>
          </p:nvSpPr>
          <p:spPr>
            <a:xfrm>
              <a:off x="443686" y="87556"/>
              <a:ext cx="6331656" cy="519439"/>
            </a:xfrm>
            <a:prstGeom prst="rect">
              <a:avLst/>
            </a:prstGeom>
            <a:solidFill>
              <a:srgbClr val="3C3584"/>
            </a:solidFill>
            <a:ln cap="flat" cmpd="sng" w="9525">
              <a:solidFill>
                <a:srgbClr val="3C358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0" i="0" lang="en-IN" sz="2800" u="none" cap="none" strike="noStrike">
                  <a:solidFill>
                    <a:schemeClr val="lt1"/>
                  </a:solidFill>
                  <a:latin typeface="Arial"/>
                  <a:ea typeface="Arial"/>
                  <a:cs typeface="Arial"/>
                  <a:sym typeface="Arial"/>
                </a:rPr>
                <a:t>MAJOR PROJECT PRESENTATION</a:t>
              </a:r>
              <a:endParaRPr b="0" i="0" sz="2800" u="none" cap="none" strike="noStrike">
                <a:solidFill>
                  <a:schemeClr val="lt1"/>
                </a:solidFill>
                <a:latin typeface="Arial"/>
                <a:ea typeface="Arial"/>
                <a:cs typeface="Arial"/>
                <a:sym typeface="Arial"/>
              </a:endParaRPr>
            </a:p>
          </p:txBody>
        </p:sp>
      </p:grpSp>
      <p:grpSp>
        <p:nvGrpSpPr>
          <p:cNvPr id="265" name="Google Shape;265;p21"/>
          <p:cNvGrpSpPr/>
          <p:nvPr/>
        </p:nvGrpSpPr>
        <p:grpSpPr>
          <a:xfrm>
            <a:off x="1187731" y="1288455"/>
            <a:ext cx="6761486" cy="575639"/>
            <a:chOff x="0" y="1997451"/>
            <a:chExt cx="7219037" cy="575639"/>
          </a:xfrm>
        </p:grpSpPr>
        <p:sp>
          <p:nvSpPr>
            <p:cNvPr id="266" name="Google Shape;266;p21"/>
            <p:cNvSpPr/>
            <p:nvPr/>
          </p:nvSpPr>
          <p:spPr>
            <a:xfrm>
              <a:off x="0" y="1997451"/>
              <a:ext cx="7219037" cy="575639"/>
            </a:xfrm>
            <a:prstGeom prst="roundRect">
              <a:avLst>
                <a:gd fmla="val 16667" name="adj"/>
              </a:avLst>
            </a:prstGeom>
            <a:solidFill>
              <a:srgbClr val="35316A"/>
            </a:solidFill>
            <a:ln cap="flat" cmpd="sng" w="9525">
              <a:solidFill>
                <a:srgbClr val="35316A"/>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txBox="1"/>
            <p:nvPr/>
          </p:nvSpPr>
          <p:spPr>
            <a:xfrm>
              <a:off x="28100" y="2025551"/>
              <a:ext cx="7162837" cy="519439"/>
            </a:xfrm>
            <a:prstGeom prst="rect">
              <a:avLst/>
            </a:prstGeom>
            <a:solidFill>
              <a:srgbClr val="35316A"/>
            </a:solidFill>
            <a:ln cap="flat" cmpd="sng" w="9525">
              <a:solidFill>
                <a:srgbClr val="3531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1" i="0" lang="en-IN" sz="2400" u="none" cap="none" strike="noStrike">
                  <a:solidFill>
                    <a:srgbClr val="FFFFFF"/>
                  </a:solidFill>
                  <a:latin typeface="Cambria Math"/>
                  <a:ea typeface="Cambria Math"/>
                  <a:cs typeface="Cambria Math"/>
                  <a:sym typeface="Cambria Math"/>
                </a:rPr>
                <a:t>Project Name: Real Time Human Pose Estimation</a:t>
              </a:r>
              <a:endParaRPr b="1" i="0" sz="2400" u="none" cap="none" strike="noStrike">
                <a:solidFill>
                  <a:schemeClr val="lt1"/>
                </a:solidFill>
                <a:latin typeface="Cambria Math"/>
                <a:ea typeface="Cambria Math"/>
                <a:cs typeface="Cambria Math"/>
                <a:sym typeface="Cambria Math"/>
              </a:endParaRPr>
            </a:p>
          </p:txBody>
        </p:sp>
      </p:grpSp>
      <p:grpSp>
        <p:nvGrpSpPr>
          <p:cNvPr id="268" name="Google Shape;268;p21"/>
          <p:cNvGrpSpPr/>
          <p:nvPr/>
        </p:nvGrpSpPr>
        <p:grpSpPr>
          <a:xfrm>
            <a:off x="659148" y="3083789"/>
            <a:ext cx="7642796" cy="1570690"/>
            <a:chOff x="-166963" y="295658"/>
            <a:chExt cx="7642796" cy="1570690"/>
          </a:xfrm>
        </p:grpSpPr>
        <p:sp>
          <p:nvSpPr>
            <p:cNvPr id="269" name="Google Shape;269;p21"/>
            <p:cNvSpPr/>
            <p:nvPr/>
          </p:nvSpPr>
          <p:spPr>
            <a:xfrm>
              <a:off x="2457016" y="304484"/>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0" name="Google Shape;270;p21"/>
            <p:cNvSpPr/>
            <p:nvPr/>
          </p:nvSpPr>
          <p:spPr>
            <a:xfrm>
              <a:off x="2691354" y="527105"/>
              <a:ext cx="2109045" cy="1339243"/>
            </a:xfrm>
            <a:prstGeom prst="roundRect">
              <a:avLst>
                <a:gd fmla="val 10000" name="adj"/>
              </a:avLst>
            </a:prstGeom>
            <a:solidFill>
              <a:schemeClr val="lt2">
                <a:alpha val="89411"/>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1" name="Google Shape;271;p21"/>
            <p:cNvSpPr txBox="1"/>
            <p:nvPr/>
          </p:nvSpPr>
          <p:spPr>
            <a:xfrm>
              <a:off x="2730579" y="566330"/>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Piyush Kumar Nayak              B521044</a:t>
              </a:r>
              <a:endParaRPr b="0" i="0" sz="2300" u="none" cap="none" strike="noStrike">
                <a:solidFill>
                  <a:schemeClr val="dk1"/>
                </a:solidFill>
                <a:latin typeface="Arial"/>
                <a:ea typeface="Arial"/>
                <a:cs typeface="Arial"/>
                <a:sym typeface="Arial"/>
              </a:endParaRPr>
            </a:p>
          </p:txBody>
        </p:sp>
        <p:sp>
          <p:nvSpPr>
            <p:cNvPr id="272" name="Google Shape;272;p21"/>
            <p:cNvSpPr/>
            <p:nvPr/>
          </p:nvSpPr>
          <p:spPr>
            <a:xfrm>
              <a:off x="5132450" y="29565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3" name="Google Shape;273;p21"/>
            <p:cNvSpPr/>
            <p:nvPr/>
          </p:nvSpPr>
          <p:spPr>
            <a:xfrm>
              <a:off x="5366788" y="518280"/>
              <a:ext cx="2109045" cy="1339243"/>
            </a:xfrm>
            <a:prstGeom prst="roundRect">
              <a:avLst>
                <a:gd fmla="val 10000" name="adj"/>
              </a:avLst>
            </a:prstGeom>
            <a:solidFill>
              <a:schemeClr val="lt2">
                <a:alpha val="89411"/>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4" name="Google Shape;274;p21"/>
            <p:cNvSpPr txBox="1"/>
            <p:nvPr/>
          </p:nvSpPr>
          <p:spPr>
            <a:xfrm>
              <a:off x="5406013" y="557505"/>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Hemant Sah</a:t>
              </a:r>
              <a:endParaRPr b="0" i="0" sz="18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805"/>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B421025</a:t>
              </a:r>
              <a:endParaRPr b="0" i="0" sz="1800" u="none" cap="none" strike="noStrike">
                <a:solidFill>
                  <a:schemeClr val="dk1"/>
                </a:solidFill>
                <a:latin typeface="Century Gothic"/>
                <a:ea typeface="Century Gothic"/>
                <a:cs typeface="Century Gothic"/>
                <a:sym typeface="Century Gothic"/>
              </a:endParaRPr>
            </a:p>
          </p:txBody>
        </p:sp>
        <p:sp>
          <p:nvSpPr>
            <p:cNvPr id="275" name="Google Shape;275;p21"/>
            <p:cNvSpPr/>
            <p:nvPr/>
          </p:nvSpPr>
          <p:spPr>
            <a:xfrm>
              <a:off x="-166963" y="30157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6" name="Google Shape;276;p21"/>
            <p:cNvSpPr/>
            <p:nvPr/>
          </p:nvSpPr>
          <p:spPr>
            <a:xfrm>
              <a:off x="67374" y="524199"/>
              <a:ext cx="2109045" cy="1339243"/>
            </a:xfrm>
            <a:prstGeom prst="roundRect">
              <a:avLst>
                <a:gd fmla="val 10000" name="adj"/>
              </a:avLst>
            </a:prstGeom>
            <a:solidFill>
              <a:schemeClr val="lt2">
                <a:alpha val="89411"/>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7" name="Google Shape;277;p21"/>
            <p:cNvSpPr txBox="1"/>
            <p:nvPr/>
          </p:nvSpPr>
          <p:spPr>
            <a:xfrm>
              <a:off x="106599" y="563424"/>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Shrey Sahay  B421047</a:t>
              </a:r>
              <a:endParaRPr b="0" i="0" sz="2300" u="none" cap="none" strike="noStrike">
                <a:solidFill>
                  <a:schemeClr val="dk1"/>
                </a:solidFill>
                <a:latin typeface="Arial"/>
                <a:ea typeface="Arial"/>
                <a:cs typeface="Arial"/>
                <a:sym typeface="Arial"/>
              </a:endParaRPr>
            </a:p>
          </p:txBody>
        </p:sp>
      </p:grpSp>
      <p:grpSp>
        <p:nvGrpSpPr>
          <p:cNvPr id="278" name="Google Shape;278;p21"/>
          <p:cNvGrpSpPr/>
          <p:nvPr/>
        </p:nvGrpSpPr>
        <p:grpSpPr>
          <a:xfrm>
            <a:off x="2790042" y="2190870"/>
            <a:ext cx="3563916" cy="575639"/>
            <a:chOff x="0" y="1997451"/>
            <a:chExt cx="7219037" cy="575639"/>
          </a:xfrm>
        </p:grpSpPr>
        <p:sp>
          <p:nvSpPr>
            <p:cNvPr id="279" name="Google Shape;279;p21"/>
            <p:cNvSpPr/>
            <p:nvPr/>
          </p:nvSpPr>
          <p:spPr>
            <a:xfrm>
              <a:off x="0" y="1997451"/>
              <a:ext cx="7219037" cy="575639"/>
            </a:xfrm>
            <a:prstGeom prst="roundRect">
              <a:avLst>
                <a:gd fmla="val 16667" name="adj"/>
              </a:avLst>
            </a:prstGeom>
            <a:solidFill>
              <a:srgbClr val="663C8E"/>
            </a:solidFill>
            <a:ln cap="flat" cmpd="sng" w="9525">
              <a:solidFill>
                <a:srgbClr val="663C8E"/>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80" name="Google Shape;280;p21"/>
            <p:cNvSpPr txBox="1"/>
            <p:nvPr/>
          </p:nvSpPr>
          <p:spPr>
            <a:xfrm>
              <a:off x="56200" y="2040148"/>
              <a:ext cx="7162837" cy="496652"/>
            </a:xfrm>
            <a:prstGeom prst="rect">
              <a:avLst/>
            </a:prstGeom>
            <a:solidFill>
              <a:srgbClr val="663C8E"/>
            </a:solidFill>
            <a:ln cap="flat" cmpd="sng" w="9525">
              <a:solidFill>
                <a:srgbClr val="663C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2400"/>
                <a:buFont typeface="Lustria"/>
                <a:buNone/>
              </a:pPr>
              <a:r>
                <a:rPr b="1" i="0" lang="en-IN" sz="2400" u="none" cap="none" strike="noStrike">
                  <a:solidFill>
                    <a:schemeClr val="lt1"/>
                  </a:solidFill>
                  <a:latin typeface="Lustria"/>
                  <a:ea typeface="Lustria"/>
                  <a:cs typeface="Lustria"/>
                  <a:sym typeface="Lustria"/>
                </a:rPr>
                <a:t>Project Members Name</a:t>
              </a:r>
              <a:endParaRPr b="0" i="0" sz="2400" u="none" cap="none" strike="noStrike">
                <a:solidFill>
                  <a:schemeClr val="lt1"/>
                </a:solidFill>
                <a:latin typeface="Lustria"/>
                <a:ea typeface="Lustria"/>
                <a:cs typeface="Lustria"/>
                <a:sym typeface="Lustria"/>
              </a:endParaRPr>
            </a:p>
          </p:txBody>
        </p:sp>
      </p:grpSp>
      <p:cxnSp>
        <p:nvCxnSpPr>
          <p:cNvPr id="281" name="Google Shape;281;p21"/>
          <p:cNvCxnSpPr/>
          <p:nvPr/>
        </p:nvCxnSpPr>
        <p:spPr>
          <a:xfrm rot="5400000">
            <a:off x="7127873" y="3157690"/>
            <a:ext cx="226500" cy="12600"/>
          </a:xfrm>
          <a:prstGeom prst="bentConnector3">
            <a:avLst>
              <a:gd fmla="val 49985"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4313"/>
              </a:srgbClr>
            </a:outerShdw>
          </a:effectLst>
        </p:spPr>
      </p:cxnSp>
      <p:cxnSp>
        <p:nvCxnSpPr>
          <p:cNvPr id="282" name="Google Shape;282;p21"/>
          <p:cNvCxnSpPr/>
          <p:nvPr/>
        </p:nvCxnSpPr>
        <p:spPr>
          <a:xfrm flipH="1" rot="-5400000">
            <a:off x="4222898" y="3041331"/>
            <a:ext cx="518400" cy="12000"/>
          </a:xfrm>
          <a:prstGeom prst="bentConnector3">
            <a:avLst>
              <a:gd fmla="val 49988"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4313"/>
              </a:srgbClr>
            </a:outerShdw>
          </a:effectLst>
        </p:spPr>
      </p:cxnSp>
      <p:cxnSp>
        <p:nvCxnSpPr>
          <p:cNvPr id="283" name="Google Shape;283;p21"/>
          <p:cNvCxnSpPr/>
          <p:nvPr/>
        </p:nvCxnSpPr>
        <p:spPr>
          <a:xfrm rot="5400000">
            <a:off x="1679716" y="3168609"/>
            <a:ext cx="261900" cy="12600"/>
          </a:xfrm>
          <a:prstGeom prst="bentConnector3">
            <a:avLst>
              <a:gd fmla="val 55083"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4313"/>
              </a:srgbClr>
            </a:outerShdw>
          </a:effectLst>
        </p:spPr>
      </p:cxnSp>
      <p:cxnSp>
        <p:nvCxnSpPr>
          <p:cNvPr id="284" name="Google Shape;284;p21"/>
          <p:cNvCxnSpPr/>
          <p:nvPr/>
        </p:nvCxnSpPr>
        <p:spPr>
          <a:xfrm flipH="1" rot="10800000">
            <a:off x="1816966" y="2935540"/>
            <a:ext cx="1821000" cy="115200"/>
          </a:xfrm>
          <a:prstGeom prst="bentConnector3">
            <a:avLst>
              <a:gd fmla="val 50001"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cxnSp>
        <p:nvCxnSpPr>
          <p:cNvPr id="285" name="Google Shape;285;p21"/>
          <p:cNvCxnSpPr/>
          <p:nvPr/>
        </p:nvCxnSpPr>
        <p:spPr>
          <a:xfrm>
            <a:off x="3637989" y="2795505"/>
            <a:ext cx="0" cy="118414"/>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cxnSp>
        <p:nvCxnSpPr>
          <p:cNvPr id="286" name="Google Shape;286;p21"/>
          <p:cNvCxnSpPr/>
          <p:nvPr/>
        </p:nvCxnSpPr>
        <p:spPr>
          <a:xfrm>
            <a:off x="5749586" y="2877673"/>
            <a:ext cx="1497900" cy="156900"/>
          </a:xfrm>
          <a:prstGeom prst="bentConnector3">
            <a:avLst>
              <a:gd fmla="val 49998"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cxnSp>
        <p:nvCxnSpPr>
          <p:cNvPr id="287" name="Google Shape;287;p21"/>
          <p:cNvCxnSpPr/>
          <p:nvPr/>
        </p:nvCxnSpPr>
        <p:spPr>
          <a:xfrm rot="10800000">
            <a:off x="5749586" y="2766509"/>
            <a:ext cx="0" cy="91808"/>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3407342" y="0"/>
            <a:ext cx="2329315" cy="72048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Arial"/>
              <a:buNone/>
            </a:pPr>
            <a:r>
              <a:rPr lang="en-IN" sz="3200" u="sng">
                <a:solidFill>
                  <a:schemeClr val="lt1"/>
                </a:solidFill>
                <a:latin typeface="Arial"/>
                <a:ea typeface="Arial"/>
                <a:cs typeface="Arial"/>
                <a:sym typeface="Arial"/>
              </a:rPr>
              <a:t>INDEX</a:t>
            </a:r>
            <a:endParaRPr sz="3200">
              <a:solidFill>
                <a:schemeClr val="lt1"/>
              </a:solidFill>
              <a:latin typeface="Arial"/>
              <a:ea typeface="Arial"/>
              <a:cs typeface="Arial"/>
              <a:sym typeface="Arial"/>
            </a:endParaRPr>
          </a:p>
        </p:txBody>
      </p:sp>
      <p:graphicFrame>
        <p:nvGraphicFramePr>
          <p:cNvPr id="293" name="Google Shape;293;p22"/>
          <p:cNvGraphicFramePr/>
          <p:nvPr/>
        </p:nvGraphicFramePr>
        <p:xfrm>
          <a:off x="991721" y="835851"/>
          <a:ext cx="3000000" cy="3000000"/>
        </p:xfrm>
        <a:graphic>
          <a:graphicData uri="http://schemas.openxmlformats.org/drawingml/2006/table">
            <a:tbl>
              <a:tblPr bandRow="1" firstRow="1">
                <a:noFill/>
                <a:tableStyleId>{0E12725D-511C-46E1-9928-5C2220D9DDCA}</a:tableStyleId>
              </a:tblPr>
              <a:tblGrid>
                <a:gridCol w="863475"/>
                <a:gridCol w="4710325"/>
                <a:gridCol w="1586750"/>
              </a:tblGrid>
              <a:tr h="382050">
                <a:tc>
                  <a:txBody>
                    <a:bodyPr/>
                    <a:lstStyle/>
                    <a:p>
                      <a:pPr indent="0" lvl="0" marL="0" marR="0" rtl="0" algn="l">
                        <a:spcBef>
                          <a:spcPts val="0"/>
                        </a:spcBef>
                        <a:spcAft>
                          <a:spcPts val="0"/>
                        </a:spcAft>
                        <a:buNone/>
                      </a:pPr>
                      <a:r>
                        <a:rPr lang="en-IN" sz="1800" u="none" cap="none" strike="noStrike">
                          <a:latin typeface="Arial"/>
                          <a:ea typeface="Arial"/>
                          <a:cs typeface="Arial"/>
                          <a:sym typeface="Arial"/>
                        </a:rPr>
                        <a:t>S.No</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Topics</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Page No</a:t>
                      </a:r>
                      <a:endParaRPr sz="1800">
                        <a:latin typeface="Arial"/>
                        <a:ea typeface="Arial"/>
                        <a:cs typeface="Arial"/>
                        <a:sym typeface="Arial"/>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1.</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Constraints</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4</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2.</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Introduction</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5</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3.</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Types Of Pose Estimation</a:t>
                      </a:r>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6 </a:t>
                      </a:r>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5.</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Libraries</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7 - 10</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6.</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Flow of Project</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11 - 12</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7.</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Website Home Page</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13</a:t>
                      </a:r>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8.</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Use Cases</a:t>
                      </a:r>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14</a:t>
                      </a:r>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9.</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The Future Scope</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15</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10.</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Conclusion</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16</a:t>
                      </a:r>
                      <a:endParaRPr sz="1800">
                        <a:solidFill>
                          <a:srgbClr val="0C0C0C"/>
                        </a:solidFill>
                        <a:latin typeface="Cambria Math"/>
                        <a:ea typeface="Cambria Math"/>
                        <a:cs typeface="Cambria Math"/>
                        <a:sym typeface="Cambria Math"/>
                      </a:endParaRPr>
                    </a:p>
                  </a:txBody>
                  <a:tcPr marT="45725" marB="45725" marR="91450" marL="91450"/>
                </a:tc>
              </a:tr>
            </a:tbl>
          </a:graphicData>
        </a:graphic>
      </p:graphicFrame>
      <p:sp>
        <p:nvSpPr>
          <p:cNvPr id="294" name="Google Shape;294;p22"/>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2843019" y="149858"/>
            <a:ext cx="3457959" cy="686100"/>
          </a:xfrm>
          <a:prstGeom prst="rect">
            <a:avLst/>
          </a:prstGeom>
          <a:noFill/>
          <a:ln>
            <a:noFill/>
          </a:ln>
        </p:spPr>
        <p:txBody>
          <a:bodyPr anchorCtr="0" anchor="b" bIns="91425" lIns="91425" spcFirstLastPara="1" rIns="91425" wrap="square" tIns="91425">
            <a:normAutofit fontScale="90000"/>
          </a:bodyPr>
          <a:lstStyle/>
          <a:p>
            <a:pPr indent="0" lvl="0" marL="0" rtl="0" algn="ctr">
              <a:spcBef>
                <a:spcPts val="0"/>
              </a:spcBef>
              <a:spcAft>
                <a:spcPts val="0"/>
              </a:spcAft>
              <a:buClr>
                <a:schemeClr val="lt2"/>
              </a:buClr>
              <a:buSzPct val="92592"/>
              <a:buFont typeface="Arial"/>
              <a:buNone/>
            </a:pPr>
            <a:r>
              <a:rPr lang="en-IN" sz="3600" u="sng">
                <a:latin typeface="Arial"/>
                <a:ea typeface="Arial"/>
                <a:cs typeface="Arial"/>
                <a:sym typeface="Arial"/>
              </a:rPr>
              <a:t>CONSTRAINTS</a:t>
            </a:r>
            <a:endParaRPr/>
          </a:p>
        </p:txBody>
      </p:sp>
      <p:sp>
        <p:nvSpPr>
          <p:cNvPr id="300" name="Google Shape;300;p23"/>
          <p:cNvSpPr txBox="1"/>
          <p:nvPr>
            <p:ph idx="1" type="body"/>
          </p:nvPr>
        </p:nvSpPr>
        <p:spPr>
          <a:xfrm>
            <a:off x="489134" y="1019501"/>
            <a:ext cx="8165727" cy="3808613"/>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fontScale="92500" lnSpcReduction="20000"/>
          </a:bodyPr>
          <a:lstStyle/>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Pose estimation is a vast topic and considering their types (2D pose estimation and 3D pose estimation) we had restricted our project to the 2D pose estimation which is the estimation of keypoints of object or image along x and y coordinate.</a:t>
            </a:r>
            <a:endParaRPr/>
          </a:p>
          <a:p>
            <a:pPr indent="0" lvl="0" marL="114300" rtl="0" algn="just">
              <a:lnSpc>
                <a:spcPct val="120000"/>
              </a:lnSpc>
              <a:spcBef>
                <a:spcPts val="0"/>
              </a:spcBef>
              <a:spcAft>
                <a:spcPts val="0"/>
              </a:spcAft>
              <a:buClr>
                <a:schemeClr val="dk1"/>
              </a:buClr>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On the other hand the implementation can be done in several ways. But we will estimate the single and multi pose with the help of Browser. </a:t>
            </a:r>
            <a:endParaRPr/>
          </a:p>
          <a:p>
            <a:pPr indent="0" lvl="0" marL="114300" rtl="0" algn="just">
              <a:lnSpc>
                <a:spcPct val="120000"/>
              </a:lnSpc>
              <a:spcBef>
                <a:spcPts val="0"/>
              </a:spcBef>
              <a:spcAft>
                <a:spcPts val="0"/>
              </a:spcAft>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Here we are not going to train the Machine Learning models, instead we had used java script libraries which have inbuilt capabilities of Machine Learning and just by using some import commands we will have access to those Machine Learning models. </a:t>
            </a:r>
            <a:endParaRPr/>
          </a:p>
        </p:txBody>
      </p:sp>
      <p:sp>
        <p:nvSpPr>
          <p:cNvPr id="301" name="Google Shape;301;p23"/>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2756245" y="229367"/>
            <a:ext cx="3631507"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3000"/>
              <a:buFont typeface="Century Gothic"/>
              <a:buNone/>
            </a:pPr>
            <a:r>
              <a:rPr b="1" lang="en-IN" sz="3600"/>
              <a:t>                 </a:t>
            </a:r>
            <a:r>
              <a:rPr lang="en-IN" sz="3600"/>
              <a:t> </a:t>
            </a:r>
            <a:r>
              <a:rPr lang="en-IN" sz="3200" u="sng">
                <a:latin typeface="Arial"/>
                <a:ea typeface="Arial"/>
                <a:cs typeface="Arial"/>
                <a:sym typeface="Arial"/>
              </a:rPr>
              <a:t>INTRODUCTION</a:t>
            </a:r>
            <a:endParaRPr sz="3600" u="sng">
              <a:latin typeface="Arial"/>
              <a:ea typeface="Arial"/>
              <a:cs typeface="Arial"/>
              <a:sym typeface="Arial"/>
            </a:endParaRPr>
          </a:p>
        </p:txBody>
      </p:sp>
      <p:sp>
        <p:nvSpPr>
          <p:cNvPr id="307" name="Google Shape;307;p24"/>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
        <p:nvSpPr>
          <p:cNvPr id="308" name="Google Shape;308;p24"/>
          <p:cNvSpPr txBox="1"/>
          <p:nvPr/>
        </p:nvSpPr>
        <p:spPr>
          <a:xfrm>
            <a:off x="606887" y="1159599"/>
            <a:ext cx="7930225" cy="3477875"/>
          </a:xfrm>
          <a:prstGeom prst="rect">
            <a:avLst/>
          </a:prstGeom>
          <a:gradFill>
            <a:gsLst>
              <a:gs pos="0">
                <a:srgbClr val="D3CDE4"/>
              </a:gs>
              <a:gs pos="48000">
                <a:srgbClr val="D9FFEA"/>
              </a:gs>
              <a:gs pos="100000">
                <a:srgbClr val="EAE0FC"/>
              </a:gs>
            </a:gsLst>
            <a:lin ang="5400000" scaled="0"/>
          </a:gra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Human Pose Estimation is the task of using a machine learning model to estimate the approximate pose of a person from an image or a video by estimating the spatial locations of key body joints that is called keypoints.</a:t>
            </a:r>
            <a:endParaRPr/>
          </a:p>
          <a:p>
            <a:pPr indent="0" lvl="0" marL="0" marR="0" rtl="0" algn="just">
              <a:spcBef>
                <a:spcPts val="0"/>
              </a:spcBef>
              <a:spcAft>
                <a:spcPts val="0"/>
              </a:spcAft>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Aim of this project is to deliver the basic use cases of the Pose Net model for real-time human pose estimation using a webcam feed as the data.</a:t>
            </a:r>
            <a:endParaRPr/>
          </a:p>
          <a:p>
            <a:pPr indent="0" lvl="0" marL="0" marR="0" rtl="0" algn="just">
              <a:spcBef>
                <a:spcPts val="0"/>
              </a:spcBef>
              <a:spcAft>
                <a:spcPts val="0"/>
              </a:spcAft>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in the browser.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5"/>
          <p:cNvPicPr preferRelativeResize="0"/>
          <p:nvPr/>
        </p:nvPicPr>
        <p:blipFill rotWithShape="1">
          <a:blip r:embed="rId3">
            <a:alphaModFix/>
          </a:blip>
          <a:srcRect b="0" l="0" r="0" t="0"/>
          <a:stretch/>
        </p:blipFill>
        <p:spPr>
          <a:xfrm>
            <a:off x="524488" y="779930"/>
            <a:ext cx="3516850" cy="2024020"/>
          </a:xfrm>
          <a:prstGeom prst="rect">
            <a:avLst/>
          </a:prstGeom>
          <a:noFill/>
          <a:ln>
            <a:noFill/>
          </a:ln>
        </p:spPr>
      </p:pic>
      <p:sp>
        <p:nvSpPr>
          <p:cNvPr id="314" name="Google Shape;314;p25"/>
          <p:cNvSpPr txBox="1"/>
          <p:nvPr>
            <p:ph type="title"/>
          </p:nvPr>
        </p:nvSpPr>
        <p:spPr>
          <a:xfrm>
            <a:off x="1220574" y="0"/>
            <a:ext cx="6702851" cy="590648"/>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990"/>
              <a:buFont typeface="Arial"/>
              <a:buNone/>
            </a:pPr>
            <a:r>
              <a:rPr lang="en-IN" sz="3200" u="sng">
                <a:latin typeface="Arial"/>
                <a:ea typeface="Arial"/>
                <a:cs typeface="Arial"/>
                <a:sym typeface="Arial"/>
              </a:rPr>
              <a:t>TYPES OF POSE ESTIMATION</a:t>
            </a:r>
            <a:endParaRPr sz="3200" u="sng">
              <a:latin typeface="Arial"/>
              <a:ea typeface="Arial"/>
              <a:cs typeface="Arial"/>
              <a:sym typeface="Arial"/>
            </a:endParaRPr>
          </a:p>
        </p:txBody>
      </p:sp>
      <p:pic>
        <p:nvPicPr>
          <p:cNvPr id="315" name="Google Shape;315;p25"/>
          <p:cNvPicPr preferRelativeResize="0"/>
          <p:nvPr/>
        </p:nvPicPr>
        <p:blipFill rotWithShape="1">
          <a:blip r:embed="rId4">
            <a:alphaModFix/>
          </a:blip>
          <a:srcRect b="0" l="0" r="0" t="0"/>
          <a:stretch/>
        </p:blipFill>
        <p:spPr>
          <a:xfrm>
            <a:off x="4636461" y="779930"/>
            <a:ext cx="3516850" cy="2024020"/>
          </a:xfrm>
          <a:prstGeom prst="rect">
            <a:avLst/>
          </a:prstGeom>
          <a:noFill/>
          <a:ln>
            <a:noFill/>
          </a:ln>
        </p:spPr>
      </p:pic>
      <p:sp>
        <p:nvSpPr>
          <p:cNvPr id="316" name="Google Shape;316;p25"/>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3171739" y="410844"/>
            <a:ext cx="2800521" cy="73817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3000"/>
              <a:buFont typeface="Arial"/>
              <a:buNone/>
            </a:pPr>
            <a:r>
              <a:rPr lang="en-IN" sz="3600" u="sng">
                <a:latin typeface="Arial"/>
                <a:ea typeface="Arial"/>
                <a:cs typeface="Arial"/>
                <a:sym typeface="Arial"/>
              </a:rPr>
              <a:t>LIBRARIES</a:t>
            </a:r>
            <a:endParaRPr/>
          </a:p>
        </p:txBody>
      </p:sp>
      <p:grpSp>
        <p:nvGrpSpPr>
          <p:cNvPr id="322" name="Google Shape;322;p26"/>
          <p:cNvGrpSpPr/>
          <p:nvPr/>
        </p:nvGrpSpPr>
        <p:grpSpPr>
          <a:xfrm>
            <a:off x="445957" y="2683129"/>
            <a:ext cx="8310142" cy="1730846"/>
            <a:chOff x="0" y="308595"/>
            <a:chExt cx="8310142" cy="1730846"/>
          </a:xfrm>
        </p:grpSpPr>
        <p:sp>
          <p:nvSpPr>
            <p:cNvPr id="323" name="Google Shape;323;p26"/>
            <p:cNvSpPr/>
            <p:nvPr/>
          </p:nvSpPr>
          <p:spPr>
            <a:xfrm>
              <a:off x="0"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259691" y="555302"/>
              <a:ext cx="2337227" cy="1484139"/>
            </a:xfrm>
            <a:prstGeom prst="roundRect">
              <a:avLst>
                <a:gd fmla="val 10000" name="adj"/>
              </a:avLst>
            </a:prstGeom>
            <a:solidFill>
              <a:schemeClr val="lt1">
                <a:alpha val="89803"/>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txBox="1"/>
            <p:nvPr/>
          </p:nvSpPr>
          <p:spPr>
            <a:xfrm>
              <a:off x="303160" y="598771"/>
              <a:ext cx="2250289" cy="13972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mbria Math"/>
                <a:buNone/>
              </a:pPr>
              <a:r>
                <a:rPr b="0" i="0" lang="en-IN" sz="2800" u="none" cap="none" strike="noStrike">
                  <a:solidFill>
                    <a:schemeClr val="dk1"/>
                  </a:solidFill>
                  <a:latin typeface="Cambria Math"/>
                  <a:ea typeface="Cambria Math"/>
                  <a:cs typeface="Cambria Math"/>
                  <a:sym typeface="Cambria Math"/>
                </a:rPr>
                <a:t>TensorFlow</a:t>
              </a:r>
              <a:endParaRPr b="0" i="0" sz="2800" u="none" cap="none" strike="noStrike">
                <a:solidFill>
                  <a:schemeClr val="dk1"/>
                </a:solidFill>
                <a:latin typeface="Cambria Math"/>
                <a:ea typeface="Cambria Math"/>
                <a:cs typeface="Cambria Math"/>
                <a:sym typeface="Cambria Math"/>
              </a:endParaRPr>
            </a:p>
          </p:txBody>
        </p:sp>
        <p:sp>
          <p:nvSpPr>
            <p:cNvPr id="326" name="Google Shape;326;p26"/>
            <p:cNvSpPr/>
            <p:nvPr/>
          </p:nvSpPr>
          <p:spPr>
            <a:xfrm>
              <a:off x="2856611"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3116303" y="555302"/>
              <a:ext cx="2337227" cy="1484139"/>
            </a:xfrm>
            <a:prstGeom prst="roundRect">
              <a:avLst>
                <a:gd fmla="val 10000" name="adj"/>
              </a:avLst>
            </a:prstGeom>
            <a:solidFill>
              <a:schemeClr val="lt1">
                <a:alpha val="89803"/>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txBox="1"/>
            <p:nvPr/>
          </p:nvSpPr>
          <p:spPr>
            <a:xfrm>
              <a:off x="3159772"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Ml5.js</a:t>
              </a:r>
              <a:endParaRPr b="0" i="0" sz="3200" u="none" cap="none" strike="noStrike">
                <a:solidFill>
                  <a:schemeClr val="dk1"/>
                </a:solidFill>
                <a:latin typeface="Cambria Math"/>
                <a:ea typeface="Cambria Math"/>
                <a:cs typeface="Cambria Math"/>
                <a:sym typeface="Cambria Math"/>
              </a:endParaRPr>
            </a:p>
          </p:txBody>
        </p:sp>
        <p:sp>
          <p:nvSpPr>
            <p:cNvPr id="329" name="Google Shape;329;p26"/>
            <p:cNvSpPr/>
            <p:nvPr/>
          </p:nvSpPr>
          <p:spPr>
            <a:xfrm>
              <a:off x="5713223"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5972915" y="555302"/>
              <a:ext cx="2337227" cy="1484139"/>
            </a:xfrm>
            <a:prstGeom prst="roundRect">
              <a:avLst>
                <a:gd fmla="val 10000" name="adj"/>
              </a:avLst>
            </a:prstGeom>
            <a:solidFill>
              <a:schemeClr val="lt1">
                <a:alpha val="89803"/>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txBox="1"/>
            <p:nvPr/>
          </p:nvSpPr>
          <p:spPr>
            <a:xfrm>
              <a:off x="6016384"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P5.js </a:t>
              </a:r>
              <a:endParaRPr b="0" i="0" sz="3200" u="none" cap="none" strike="noStrike">
                <a:solidFill>
                  <a:schemeClr val="dk1"/>
                </a:solidFill>
                <a:latin typeface="Cambria Math"/>
                <a:ea typeface="Cambria Math"/>
                <a:cs typeface="Cambria Math"/>
                <a:sym typeface="Cambria Math"/>
              </a:endParaRPr>
            </a:p>
          </p:txBody>
        </p:sp>
      </p:grpSp>
      <p:sp>
        <p:nvSpPr>
          <p:cNvPr id="332" name="Google Shape;332;p26"/>
          <p:cNvSpPr txBox="1"/>
          <p:nvPr/>
        </p:nvSpPr>
        <p:spPr>
          <a:xfrm>
            <a:off x="387900" y="1407831"/>
            <a:ext cx="836820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000" u="none" cap="none" strike="noStrike">
                <a:solidFill>
                  <a:schemeClr val="lt1"/>
                </a:solidFill>
                <a:latin typeface="Cambria Math"/>
                <a:ea typeface="Cambria Math"/>
                <a:cs typeface="Cambria Math"/>
                <a:sym typeface="Cambria Math"/>
              </a:rPr>
              <a:t>Following are the libraries that we had used to implement the real time human pose estimation project in web browser.</a:t>
            </a:r>
            <a:endParaRPr/>
          </a:p>
        </p:txBody>
      </p:sp>
      <p:sp>
        <p:nvSpPr>
          <p:cNvPr id="333" name="Google Shape;333;p26"/>
          <p:cNvSpPr txBox="1"/>
          <p:nvPr>
            <p:ph idx="12" type="sldNum"/>
          </p:nvPr>
        </p:nvSpPr>
        <p:spPr>
          <a:xfrm>
            <a:off x="8249478" y="0"/>
            <a:ext cx="598287"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7"/>
          <p:cNvSpPr txBox="1"/>
          <p:nvPr/>
        </p:nvSpPr>
        <p:spPr>
          <a:xfrm>
            <a:off x="868654" y="1376397"/>
            <a:ext cx="7406692" cy="3231654"/>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on the browser and Node.js.</a:t>
            </a:r>
            <a:endParaRPr/>
          </a:p>
          <a:p>
            <a:pPr indent="0" lvl="0" marL="0" marR="0" rtl="0" algn="just">
              <a:spcBef>
                <a:spcPts val="0"/>
              </a:spcBef>
              <a:spcAft>
                <a:spcPts val="0"/>
              </a:spcAft>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It allows developers to use high-level APIs and pre-trained models, run models in the browser, and create interactive applications with machine learning capabilities. </a:t>
            </a:r>
            <a:endParaRPr/>
          </a:p>
          <a:p>
            <a:pPr indent="0" lvl="0" marL="0" marR="0" rtl="0" algn="just">
              <a:spcBef>
                <a:spcPts val="0"/>
              </a:spcBef>
              <a:spcAft>
                <a:spcPts val="0"/>
              </a:spcAft>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Advantages: </a:t>
            </a:r>
            <a:r>
              <a:rPr b="0" i="0" lang="en-IN" sz="2000" u="none" cap="none" strike="noStrike">
                <a:solidFill>
                  <a:schemeClr val="dk1"/>
                </a:solidFill>
                <a:latin typeface="Cambria Math"/>
                <a:ea typeface="Cambria Math"/>
                <a:cs typeface="Cambria Math"/>
                <a:sym typeface="Cambria Math"/>
              </a:rPr>
              <a:t>TensorFlow.js also enables real-time inference and processing of data, reducing the latency and bandwidth requirements of traditional machine learning applications.</a:t>
            </a:r>
            <a:endParaRPr/>
          </a:p>
        </p:txBody>
      </p:sp>
      <p:sp>
        <p:nvSpPr>
          <p:cNvPr id="339" name="Google Shape;339;p27"/>
          <p:cNvSpPr txBox="1"/>
          <p:nvPr/>
        </p:nvSpPr>
        <p:spPr>
          <a:xfrm>
            <a:off x="2741077" y="467639"/>
            <a:ext cx="3661845" cy="624579"/>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1.</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Tensor Flow</a:t>
            </a:r>
            <a:endParaRPr/>
          </a:p>
        </p:txBody>
      </p:sp>
      <p:sp>
        <p:nvSpPr>
          <p:cNvPr id="340" name="Google Shape;340;p27"/>
          <p:cNvSpPr txBox="1"/>
          <p:nvPr>
            <p:ph idx="12" type="sldNum"/>
          </p:nvPr>
        </p:nvSpPr>
        <p:spPr>
          <a:xfrm>
            <a:off x="8275346" y="0"/>
            <a:ext cx="572419"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 name="Shape 344"/>
        <p:cNvGrpSpPr/>
        <p:nvPr/>
      </p:nvGrpSpPr>
      <p:grpSpPr>
        <a:xfrm>
          <a:off x="0" y="0"/>
          <a:ext cx="0" cy="0"/>
          <a:chOff x="0" y="0"/>
          <a:chExt cx="0" cy="0"/>
        </a:xfrm>
      </p:grpSpPr>
      <p:sp>
        <p:nvSpPr>
          <p:cNvPr id="345" name="Google Shape;345;p28"/>
          <p:cNvSpPr txBox="1"/>
          <p:nvPr/>
        </p:nvSpPr>
        <p:spPr>
          <a:xfrm>
            <a:off x="868654" y="1208311"/>
            <a:ext cx="7406692" cy="3539430"/>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ml5.js is a machine learning library for creative coding that provides easy-to-use APIs for developers to implement machine learning models in their web-based projects.</a:t>
            </a:r>
            <a:endParaRPr/>
          </a:p>
          <a:p>
            <a:pPr indent="0" lvl="0" marL="0" marR="0" rtl="0" algn="l">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rPr b="1" lang="en-IN" sz="2000">
                <a:solidFill>
                  <a:schemeClr val="dk1"/>
                </a:solidFill>
                <a:latin typeface="Cambria Math"/>
                <a:ea typeface="Cambria Math"/>
                <a:cs typeface="Cambria Math"/>
                <a:sym typeface="Cambria Math"/>
              </a:rPr>
              <a:t>Overview of features: </a:t>
            </a:r>
            <a:r>
              <a:rPr lang="en-IN" sz="2000">
                <a:solidFill>
                  <a:schemeClr val="dk1"/>
                </a:solidFill>
                <a:latin typeface="Cambria Math"/>
                <a:ea typeface="Cambria Math"/>
                <a:cs typeface="Cambria Math"/>
                <a:sym typeface="Cambria Math"/>
              </a:rPr>
              <a:t>ml5.js provides a range of pre-trained machine learning models, including image and audio recognition, natural language processing, and generative models.</a:t>
            </a:r>
            <a:endParaRPr/>
          </a:p>
          <a:p>
            <a:pPr indent="0" lvl="0" marL="0" marR="0" rtl="0" algn="l">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rPr b="1" lang="en-IN" sz="2000">
                <a:solidFill>
                  <a:schemeClr val="dk1"/>
                </a:solidFill>
                <a:latin typeface="Cambria Math"/>
                <a:ea typeface="Cambria Math"/>
                <a:cs typeface="Cambria Math"/>
                <a:sym typeface="Cambria Math"/>
              </a:rPr>
              <a:t>Advantages: </a:t>
            </a:r>
            <a:r>
              <a:rPr lang="en-IN" sz="2000">
                <a:solidFill>
                  <a:schemeClr val="dk1"/>
                </a:solidFill>
                <a:latin typeface="Cambria Math"/>
                <a:ea typeface="Cambria Math"/>
                <a:cs typeface="Cambria Math"/>
                <a:sym typeface="Cambria Math"/>
              </a:rPr>
              <a:t>It have a large community of developers , simplifies the implementation of machine learning in creative coding projects, compatible with multiple web browsers and can be used on different platforms, including desktop and mobile.</a:t>
            </a:r>
            <a:endParaRPr/>
          </a:p>
        </p:txBody>
      </p:sp>
      <p:sp>
        <p:nvSpPr>
          <p:cNvPr id="346" name="Google Shape;346;p28"/>
          <p:cNvSpPr txBox="1"/>
          <p:nvPr/>
        </p:nvSpPr>
        <p:spPr>
          <a:xfrm>
            <a:off x="3332748" y="369541"/>
            <a:ext cx="2478504" cy="624579"/>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3600"/>
              <a:buFont typeface="Arial"/>
              <a:buNone/>
            </a:pPr>
            <a:r>
              <a:rPr b="0" i="0" lang="en-IN" sz="3600" u="sng">
                <a:solidFill>
                  <a:schemeClr val="lt2"/>
                </a:solidFill>
                <a:latin typeface="Arial"/>
                <a:ea typeface="Arial"/>
                <a:cs typeface="Arial"/>
                <a:sym typeface="Arial"/>
              </a:rPr>
              <a:t>2.</a:t>
            </a:r>
            <a:r>
              <a:rPr b="0" i="0" lang="en-IN" sz="3600" u="none">
                <a:solidFill>
                  <a:schemeClr val="lt2"/>
                </a:solidFill>
                <a:latin typeface="Arial"/>
                <a:ea typeface="Arial"/>
                <a:cs typeface="Arial"/>
                <a:sym typeface="Arial"/>
              </a:rPr>
              <a:t> </a:t>
            </a:r>
            <a:r>
              <a:rPr b="0" i="0" lang="en-IN" sz="3600" u="sng">
                <a:solidFill>
                  <a:schemeClr val="lt2"/>
                </a:solidFill>
                <a:latin typeface="Arial"/>
                <a:ea typeface="Arial"/>
                <a:cs typeface="Arial"/>
                <a:sym typeface="Arial"/>
              </a:rPr>
              <a:t>Ml5.Js</a:t>
            </a:r>
            <a:endParaRPr/>
          </a:p>
        </p:txBody>
      </p:sp>
      <p:sp>
        <p:nvSpPr>
          <p:cNvPr id="347" name="Google Shape;347;p28"/>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